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_rels/notesSlide23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3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8.png" ContentType="image/png"/>
  <Override PartName="/ppt/media/image10.png" ContentType="image/png"/>
  <Override PartName="/ppt/media/image9.jpeg" ContentType="image/jpeg"/>
  <Override PartName="/ppt/media/image30.png" ContentType="image/png"/>
  <Override PartName="/ppt/media/image11.jpeg" ContentType="image/jpeg"/>
  <Override PartName="/ppt/media/image22.jpeg" ContentType="image/jpeg"/>
  <Override PartName="/ppt/media/image14.png" ContentType="image/png"/>
  <Override PartName="/ppt/media/image23.png" ContentType="image/png"/>
  <Override PartName="/ppt/media/image32.png" ContentType="image/png"/>
  <Override PartName="/ppt/media/image41.png" ContentType="image/png"/>
  <Override PartName="/ppt/media/image24.jpeg" ContentType="image/jpeg"/>
  <Override PartName="/ppt/media/image13.jpeg" ContentType="image/jpeg"/>
  <Override PartName="/ppt/media/image34.png" ContentType="image/png"/>
  <Override PartName="/ppt/media/image43.png" ContentType="image/png"/>
  <Override PartName="/ppt/media/image2.jpeg" ContentType="image/jpeg"/>
  <Override PartName="/ppt/media/image36.png" ContentType="image/png"/>
  <Override PartName="/ppt/media/image16.wmf" ContentType="image/x-wmf"/>
  <Override PartName="/ppt/media/image45.png" ContentType="image/png"/>
  <Override PartName="/ppt/media/image26.jpeg" ContentType="image/jpeg"/>
  <Override PartName="/ppt/media/image38.png" ContentType="image/png"/>
  <Override PartName="/ppt/media/image28.jpeg" ContentType="image/jpeg"/>
  <Override PartName="/ppt/media/image6.jpeg" ContentType="image/jpeg"/>
  <Override PartName="/ppt/media/image19.jpeg" ContentType="image/jpeg"/>
  <Override PartName="/ppt/media/image20.png" ContentType="image/png"/>
  <Override PartName="/ppt/media/image21.jpeg" ContentType="image/jpeg"/>
  <Override PartName="/ppt/media/image31.png" ContentType="image/png"/>
  <Override PartName="/ppt/media/image40.png" ContentType="image/png"/>
  <Override PartName="/ppt/media/image15.png" ContentType="image/png"/>
  <Override PartName="/ppt/media/image12.jpeg" ContentType="image/jpeg"/>
  <Override PartName="/ppt/media/image33.png" ContentType="image/png"/>
  <Override PartName="/ppt/media/image1.jpeg" ContentType="image/jpeg"/>
  <Override PartName="/ppt/media/image42.png" ContentType="image/png"/>
  <Override PartName="/ppt/media/image17.png" ContentType="image/png"/>
  <Override PartName="/ppt/media/image35.png" ContentType="image/png"/>
  <Override PartName="/ppt/media/image25.jpeg" ContentType="image/jpeg"/>
  <Override PartName="/ppt/media/image44.png" ContentType="image/png"/>
  <Override PartName="/ppt/media/image3.jpeg" ContentType="image/jpeg"/>
  <Override PartName="/ppt/media/image37.png" ContentType="image/png"/>
  <Override PartName="/ppt/media/image46.png" ContentType="image/png"/>
  <Override PartName="/ppt/media/image27.jpeg" ContentType="image/jpeg"/>
  <Override PartName="/ppt/media/image39.png" ContentType="image/png"/>
  <Override PartName="/ppt/media/image5.jpeg" ContentType="image/jpeg"/>
  <Override PartName="/ppt/media/image4.png" ContentType="image/png"/>
  <Override PartName="/ppt/media/image29.jpeg" ContentType="image/jpeg"/>
  <Override PartName="/ppt/media/image18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5.xml.rels" ContentType="application/vnd.openxmlformats-package.relationships+xml"/>
  <Override PartName="/ppt/slides/_rels/slide13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6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28.xml.rels" ContentType="application/vnd.openxmlformats-package.relationships+xml"/>
  <Override PartName="/ppt/slides/_rels/slide23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/>
  <p:notesSz cx="6797675" cy="9926637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Clique para editar o formato das notas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pt-BR"/>
              <a:t>&lt;cabeçalho&gt;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pt-BR"/>
              <a:t>&lt;data/hora&gt;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pt-BR"/>
              <a:t>&lt;rodapé&gt;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B85ED07B-0E57-464D-AD07-AA280289EF80}" type="slidenum">
              <a:rPr lang="pt-BR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3848040" y="9428400"/>
            <a:ext cx="2947680" cy="4964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96E7D578-2846-4B1C-A565-E6B5ADD46D0A}" type="slidenum">
              <a:rPr lang="pt-BR" sz="1200"/>
              <a:t>&lt;número&gt;</a:t>
            </a:fld>
            <a:endParaRPr/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679320" y="4714200"/>
            <a:ext cx="5438520" cy="4466160"/>
          </a:xfrm>
          <a:prstGeom prst="rect">
            <a:avLst/>
          </a:prstGeom>
        </p:spPr>
        <p:txBody>
          <a:bodyPr/>
          <a:p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body"/>
          </p:nvPr>
        </p:nvSpPr>
        <p:spPr>
          <a:xfrm>
            <a:off x="679320" y="4714200"/>
            <a:ext cx="5438520" cy="446616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34" name="TextShape 2"/>
          <p:cNvSpPr txBox="1"/>
          <p:nvPr/>
        </p:nvSpPr>
        <p:spPr>
          <a:xfrm>
            <a:off x="3848040" y="9428400"/>
            <a:ext cx="2947680" cy="496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fld id="{066B8ABC-A070-4F90-80FF-1D8A977B1A6D}" type="slidenum">
              <a:rPr lang="pt-BR" sz="1200">
                <a:solidFill>
                  <a:srgbClr val="000000"/>
                </a:solidFill>
                <a:latin typeface="Arial"/>
                <a:ea typeface="+mn-ea"/>
              </a:rPr>
              <a:t>&lt;número&gt;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27120" y="6292080"/>
            <a:ext cx="1127880" cy="327600"/>
          </a:xfrm>
          <a:prstGeom prst="rect">
            <a:avLst/>
          </a:prstGeom>
        </p:spPr>
      </p:pic>
      <p:pic>
        <p:nvPicPr>
          <p:cNvPr descr="" id="1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279920" y="6372000"/>
            <a:ext cx="546840" cy="167400"/>
          </a:xfrm>
          <a:prstGeom prst="rect">
            <a:avLst/>
          </a:prstGeom>
        </p:spPr>
      </p:pic>
      <p:pic>
        <p:nvPicPr>
          <p:cNvPr descr="" id="2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271480" y="6292080"/>
            <a:ext cx="1364760" cy="327600"/>
          </a:xfrm>
          <a:prstGeom prst="rect">
            <a:avLst/>
          </a:prstGeom>
        </p:spPr>
      </p:pic>
      <p:pic>
        <p:nvPicPr>
          <p:cNvPr descr="" id="3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658560" y="6364080"/>
            <a:ext cx="514800" cy="173160"/>
          </a:xfrm>
          <a:prstGeom prst="rect">
            <a:avLst/>
          </a:prstGeom>
        </p:spPr>
      </p:pic>
      <p:sp>
        <p:nvSpPr>
          <p:cNvPr id="4" name="CustomShape 1"/>
          <p:cNvSpPr/>
          <p:nvPr/>
        </p:nvSpPr>
        <p:spPr>
          <a:xfrm>
            <a:off x="7884360" y="6300000"/>
            <a:ext cx="1151640" cy="36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 para editar o formato do título</a:t>
            </a:r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Clique para editar o formato de texto dos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Segundo nível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Terceiro nível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Quarto nível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Quinto nível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Sexto nível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Sétimo nível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9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27120" y="6292080"/>
            <a:ext cx="1127880" cy="327600"/>
          </a:xfrm>
          <a:prstGeom prst="rect">
            <a:avLst/>
          </a:prstGeom>
        </p:spPr>
      </p:pic>
      <p:pic>
        <p:nvPicPr>
          <p:cNvPr descr="" id="40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279920" y="6372000"/>
            <a:ext cx="546840" cy="167400"/>
          </a:xfrm>
          <a:prstGeom prst="rect">
            <a:avLst/>
          </a:prstGeom>
        </p:spPr>
      </p:pic>
      <p:pic>
        <p:nvPicPr>
          <p:cNvPr descr="" id="4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5271480" y="6292080"/>
            <a:ext cx="1364760" cy="327600"/>
          </a:xfrm>
          <a:prstGeom prst="rect">
            <a:avLst/>
          </a:prstGeom>
        </p:spPr>
      </p:pic>
      <p:pic>
        <p:nvPicPr>
          <p:cNvPr descr="" id="42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6658560" y="6364080"/>
            <a:ext cx="514800" cy="173160"/>
          </a:xfrm>
          <a:prstGeom prst="rect">
            <a:avLst/>
          </a:prstGeom>
        </p:spPr>
      </p:pic>
      <p:sp>
        <p:nvSpPr>
          <p:cNvPr id="43" name="CustomShape 1"/>
          <p:cNvSpPr/>
          <p:nvPr/>
        </p:nvSpPr>
        <p:spPr>
          <a:xfrm>
            <a:off x="7884360" y="6300000"/>
            <a:ext cx="1151640" cy="369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 para editar o formato do título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en-US"/>
              <a:t>Clique para editar o formato de texto dos tópicos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n-US"/>
              <a:t>Segundo nível de tópicos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n-US"/>
              <a:t>Terceiro nível de tópicos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n-US"/>
              <a:t>Quarto nível de tópicos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n-US"/>
              <a:t>Quinto nível de tópicos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n-US"/>
              <a:t>Sexto nível de tópicos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n-US"/>
              <a:t>Sétimo nível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wmf"/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7" Type="http://schemas.openxmlformats.org/officeDocument/2006/relationships/image" Target="../media/image25.jpe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906800"/>
            <a:ext cx="9143640" cy="1950840"/>
          </a:xfrm>
          <a:prstGeom prst="rect">
            <a:avLst/>
          </a:prstGeom>
        </p:spPr>
      </p:pic>
      <p:pic>
        <p:nvPicPr>
          <p:cNvPr descr="" id="8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639480" y="6428520"/>
            <a:ext cx="2302920" cy="293040"/>
          </a:xfrm>
          <a:prstGeom prst="rect">
            <a:avLst/>
          </a:prstGeom>
        </p:spPr>
      </p:pic>
      <p:sp>
        <p:nvSpPr>
          <p:cNvPr id="85" name="CustomShape 1"/>
          <p:cNvSpPr/>
          <p:nvPr/>
        </p:nvSpPr>
        <p:spPr>
          <a:xfrm>
            <a:off x="5257800" y="6292080"/>
            <a:ext cx="3885840" cy="56556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6" name="CustomShape 2"/>
          <p:cNvSpPr/>
          <p:nvPr/>
        </p:nvSpPr>
        <p:spPr>
          <a:xfrm>
            <a:off x="144000" y="476640"/>
            <a:ext cx="8855640" cy="41119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III Ambientação dos Técnicos do IPHAN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III Encontro de Gestores do Patrimônio Arqueológico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I Curso de Capacitação sobre Impacto ao Patrimônio Arqueológico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I Curso de Capacitação do PAC Cidades Históricas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Curso de Capacitação sobre Noções Gerais de Administração Pública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pt-BR" sz="3200">
                <a:solidFill>
                  <a:srgbClr val="008080"/>
                </a:solidFill>
                <a:latin typeface="Trebuchet MS"/>
              </a:rPr>
              <a:t>PAC Cidades Históricas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r">
              <a:lnSpc>
                <a:spcPct val="100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</a:rPr>
              <a:t>                                       </a:t>
            </a:r>
            <a:r>
              <a:rPr b="1" lang="pt-BR" sz="1600">
                <a:solidFill>
                  <a:srgbClr val="008080"/>
                </a:solidFill>
                <a:latin typeface="Trebuchet MS"/>
              </a:rPr>
              <a:t>Brasília, 4 a 8 de agosto de 2014</a:t>
            </a:r>
            <a:endParaRPr/>
          </a:p>
        </p:txBody>
      </p:sp>
      <p:pic>
        <p:nvPicPr>
          <p:cNvPr descr="" id="8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827120" y="6292080"/>
            <a:ext cx="1127880" cy="327600"/>
          </a:xfrm>
          <a:prstGeom prst="rect">
            <a:avLst/>
          </a:prstGeom>
        </p:spPr>
      </p:pic>
      <p:pic>
        <p:nvPicPr>
          <p:cNvPr descr="" id="88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7279920" y="6372000"/>
            <a:ext cx="546840" cy="167400"/>
          </a:xfrm>
          <a:prstGeom prst="rect">
            <a:avLst/>
          </a:prstGeom>
        </p:spPr>
      </p:pic>
      <p:pic>
        <p:nvPicPr>
          <p:cNvPr descr="" id="8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5271480" y="6292080"/>
            <a:ext cx="1364760" cy="327600"/>
          </a:xfrm>
          <a:prstGeom prst="rect">
            <a:avLst/>
          </a:prstGeom>
        </p:spPr>
      </p:pic>
      <p:pic>
        <p:nvPicPr>
          <p:cNvPr descr="" id="90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658560" y="6364080"/>
            <a:ext cx="514800" cy="173160"/>
          </a:xfrm>
          <a:prstGeom prst="rect">
            <a:avLst/>
          </a:prstGeom>
        </p:spPr>
      </p:pic>
      <p:sp>
        <p:nvSpPr>
          <p:cNvPr id="91" name="CustomShape 3"/>
          <p:cNvSpPr/>
          <p:nvPr/>
        </p:nvSpPr>
        <p:spPr>
          <a:xfrm>
            <a:off x="7935840" y="6300000"/>
            <a:ext cx="1172520" cy="369000"/>
          </a:xfrm>
          <a:prstGeom prst="rect">
            <a:avLst/>
          </a:prstGeom>
          <a:solidFill>
            <a:srgbClr val="ffffff"/>
          </a:solidFill>
        </p:spPr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Análises técnicas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Atribuição das Superintendências</a:t>
            </a:r>
            <a:endParaRPr/>
          </a:p>
        </p:txBody>
      </p:sp>
      <p:graphicFrame>
        <p:nvGraphicFramePr>
          <p:cNvPr id="139" name="Table 2"/>
          <p:cNvGraphicFramePr/>
          <p:nvPr/>
        </p:nvGraphicFramePr>
        <p:xfrm>
          <a:off x="1043640" y="1917000"/>
          <a:ext cx="7272360" cy="1929960"/>
        </p:xfrm>
        <a:graphic>
          <a:graphicData uri="http://schemas.openxmlformats.org/drawingml/2006/table">
            <a:tbl>
              <a:tblPr/>
              <a:tblGrid>
                <a:gridCol w="2088000"/>
                <a:gridCol w="51843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3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12322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Em todos os casos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Aprovar projetos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no que tange à preservação e salvaguarda do Patrimônio Cultural (obedecendo à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rotina de trabalho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já executada pelas Superintendências)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0" name="CustomShape 3"/>
          <p:cNvSpPr/>
          <p:nvPr/>
        </p:nvSpPr>
        <p:spPr>
          <a:xfrm>
            <a:off x="1043640" y="1917000"/>
            <a:ext cx="7272360" cy="1944000"/>
          </a:xfrm>
          <a:prstGeom prst="rect">
            <a:avLst/>
          </a:prstGeom>
          <a:ln w="3240">
            <a:solidFill>
              <a:srgbClr val="92d050"/>
            </a:solidFill>
            <a:round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Análises técnicas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 Diretoria do PAC CH</a:t>
            </a:r>
            <a:endParaRPr/>
          </a:p>
        </p:txBody>
      </p:sp>
      <p:graphicFrame>
        <p:nvGraphicFramePr>
          <p:cNvPr id="142" name="Table 2"/>
          <p:cNvGraphicFramePr/>
          <p:nvPr/>
        </p:nvGraphicFramePr>
        <p:xfrm>
          <a:off x="1043640" y="1917000"/>
          <a:ext cx="7416360" cy="3082320"/>
        </p:xfrm>
        <a:graphic>
          <a:graphicData uri="http://schemas.openxmlformats.org/drawingml/2006/table">
            <a:tbl>
              <a:tblPr/>
              <a:tblGrid>
                <a:gridCol w="3096000"/>
                <a:gridCol w="43203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4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6620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pelo IPHAN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Verificar compatibilidade entre os elementos técnicos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(projetos, cadernos de especificações e encargos, orçamentos)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Aprovar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orçamentos de obras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(conforme Dec. 7983/2013 e orientações correlatas)</a:t>
                      </a:r>
                      <a:endParaRPr/>
                    </a:p>
                  </a:txBody>
                  <a:tcPr/>
                </a:tc>
              </a:tr>
              <a:tr h="1756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em edificações e espaços públicos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edificações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por Municípios/ Estados/ parceiros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" name="CustomShape 3"/>
          <p:cNvSpPr/>
          <p:nvPr/>
        </p:nvSpPr>
        <p:spPr>
          <a:xfrm>
            <a:off x="1043640" y="1917000"/>
            <a:ext cx="7416360" cy="3096000"/>
          </a:xfrm>
          <a:prstGeom prst="rect">
            <a:avLst/>
          </a:prstGeom>
          <a:ln w="3240">
            <a:solidFill>
              <a:srgbClr val="7030a0"/>
            </a:solidFill>
            <a:round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Análises técnicas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 CAIXA</a:t>
            </a:r>
            <a:endParaRPr/>
          </a:p>
        </p:txBody>
      </p:sp>
      <p:graphicFrame>
        <p:nvGraphicFramePr>
          <p:cNvPr id="145" name="Table 2"/>
          <p:cNvGraphicFramePr/>
          <p:nvPr/>
        </p:nvGraphicFramePr>
        <p:xfrm>
          <a:off x="1043640" y="1917000"/>
          <a:ext cx="7200360" cy="2533680"/>
        </p:xfrm>
        <a:graphic>
          <a:graphicData uri="http://schemas.openxmlformats.org/drawingml/2006/table">
            <a:tbl>
              <a:tblPr/>
              <a:tblGrid>
                <a:gridCol w="2448000"/>
                <a:gridCol w="47523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5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18482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espaços públicos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 Estados/ parceiros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Verificar compatibilidade entre os elementos técnicos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(projetos, cadernos de especificações e encargos, orçamentos)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Aprovar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orçamentos de obras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(conforme Dec. 7983/2013 e orientações correlatas)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6" name="CustomShape 3"/>
          <p:cNvSpPr/>
          <p:nvPr/>
        </p:nvSpPr>
        <p:spPr>
          <a:xfrm>
            <a:off x="1043640" y="1917000"/>
            <a:ext cx="7200360" cy="2520000"/>
          </a:xfrm>
          <a:prstGeom prst="rect">
            <a:avLst/>
          </a:prstGeom>
          <a:ln w="3240">
            <a:solidFill>
              <a:srgbClr val="0070c0"/>
            </a:solidFill>
            <a:round/>
          </a:ln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Monitoramento e fiscalização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das Superintendências</a:t>
            </a:r>
            <a:endParaRPr/>
          </a:p>
        </p:txBody>
      </p:sp>
      <p:graphicFrame>
        <p:nvGraphicFramePr>
          <p:cNvPr id="148" name="Table 2"/>
          <p:cNvGraphicFramePr/>
          <p:nvPr/>
        </p:nvGraphicFramePr>
        <p:xfrm>
          <a:off x="1043640" y="1484640"/>
          <a:ext cx="7632360" cy="4691520"/>
        </p:xfrm>
        <a:graphic>
          <a:graphicData uri="http://schemas.openxmlformats.org/drawingml/2006/table">
            <a:tbl>
              <a:tblPr/>
              <a:tblGrid>
                <a:gridCol w="2244600"/>
                <a:gridCol w="53877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6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1278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pelo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IPHAN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Conduzir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licitações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contratos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Fiscalizar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as obras sob sua responsabilidade, visando ao bom cumprimento dos contratos (conforme Lei nº 8666/1993)</a:t>
                      </a:r>
                      <a:endParaRPr/>
                    </a:p>
                  </a:txBody>
                  <a:tcPr/>
                </a:tc>
              </a:tr>
              <a:tr h="1563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Em todos os casos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Fiscalizar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as obras, visando à preservação e salvaguarda do Patrimônio Cultural (conforme Portaria nº 187/2010)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Carregar dados no SIGIPHAN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(Boletins de Medição e Relatórios de visita)</a:t>
                      </a:r>
                      <a:endParaRPr/>
                    </a:p>
                  </a:txBody>
                  <a:tcPr/>
                </a:tc>
              </a:tr>
              <a:tr h="12322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 Estados/ parceiros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Efetuar monitoramento programado pelo PAC, nas obras contratadas por parceiros (aprox. 4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visitas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por obra, a 40%, 60%, 80% e 100% da evolução)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9" name="CustomShape 3"/>
          <p:cNvSpPr/>
          <p:nvPr/>
        </p:nvSpPr>
        <p:spPr>
          <a:xfrm>
            <a:off x="1043640" y="1484640"/>
            <a:ext cx="7632360" cy="468000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Monitoramento e fiscalização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dos </a:t>
            </a:r>
            <a:r>
              <a:rPr b="1" lang="pt-BR" sz="2400">
                <a:solidFill>
                  <a:srgbClr val="000000"/>
                </a:solidFill>
                <a:latin typeface="Trebuchet MS"/>
              </a:rPr>
              <a:t>Municípios/Estados/parceiros</a:t>
            </a:r>
            <a:endParaRPr/>
          </a:p>
        </p:txBody>
      </p:sp>
      <p:graphicFrame>
        <p:nvGraphicFramePr>
          <p:cNvPr id="151" name="Table 2"/>
          <p:cNvGraphicFramePr/>
          <p:nvPr/>
        </p:nvGraphicFramePr>
        <p:xfrm>
          <a:off x="1043640" y="1917000"/>
          <a:ext cx="7344360" cy="1985040"/>
        </p:xfrm>
        <a:graphic>
          <a:graphicData uri="http://schemas.openxmlformats.org/drawingml/2006/table">
            <a:tbl>
              <a:tblPr/>
              <a:tblGrid>
                <a:gridCol w="2304000"/>
                <a:gridCol w="50403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7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1278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projetos e obras por </a:t>
                      </a:r>
                      <a:r>
                        <a:rPr b="1" lang="pt-BR">
                          <a:solidFill>
                            <a:srgbClr val="000000"/>
                          </a:solidFill>
                          <a:latin typeface="Trebuchet MS"/>
                        </a:rPr>
                        <a:t>Municípios/ Estados/ parceiros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Conduzir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licitações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contratos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Fiscalizar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as obras sob sua responsabilidade, visando ao bom cumprimento dos contratos (conforme Lei nº 8666/1993)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2" name="CustomShape 3"/>
          <p:cNvSpPr/>
          <p:nvPr/>
        </p:nvSpPr>
        <p:spPr>
          <a:xfrm>
            <a:off x="1043640" y="1917000"/>
            <a:ext cx="7344360" cy="1944000"/>
          </a:xfrm>
          <a:prstGeom prst="rect">
            <a:avLst/>
          </a:prstGeom>
          <a:ln w="3240">
            <a:solidFill>
              <a:srgbClr val="002060"/>
            </a:solidFill>
            <a:round/>
          </a:ln>
        </p:spPr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Monitoramento e fiscalização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 </a:t>
            </a:r>
            <a:r>
              <a:rPr b="1" lang="pt-BR" sz="2400">
                <a:solidFill>
                  <a:srgbClr val="000000"/>
                </a:solidFill>
                <a:latin typeface="Trebuchet MS"/>
              </a:rPr>
              <a:t>Diretoria PAC CH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154" name="Table 2"/>
          <p:cNvGraphicFramePr/>
          <p:nvPr/>
        </p:nvGraphicFramePr>
        <p:xfrm>
          <a:off x="1049760" y="1845000"/>
          <a:ext cx="7288200" cy="3685680"/>
        </p:xfrm>
        <a:graphic>
          <a:graphicData uri="http://schemas.openxmlformats.org/drawingml/2006/table">
            <a:tbl>
              <a:tblPr/>
              <a:tblGrid>
                <a:gridCol w="3644280"/>
                <a:gridCol w="364392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000000"/>
                          </a:solidFill>
                          <a:latin typeface="Arial"/>
                        </a:rPr>
                        <a:t>Quadro 8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6620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em edificações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pelo IPHAN 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Repassar gradualmente os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recursos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para projetos e obras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Efetuar monitoramento programado pelo PAC, nas obras contratadas pelo IPHAN (aprox. 4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visitas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por obra, a 40%, 60%, 80% e 100% da evolução)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Analisar prestações de contas parciais e finais</a:t>
                      </a:r>
                      <a:endParaRPr/>
                    </a:p>
                  </a:txBody>
                  <a:tcPr/>
                </a:tc>
              </a:tr>
              <a:tr h="947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em edificações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 Estados/ parceiros</a:t>
                      </a:r>
                      <a:endParaRPr/>
                    </a:p>
                  </a:txBody>
                  <a:tcPr/>
                </a:tc>
              </a:tr>
              <a:tr h="1425240">
                <a:tc>
                  <a:tcPr/>
                </a:tc>
              </a:tr>
            </a:tbl>
          </a:graphicData>
        </a:graphic>
      </p:graphicFrame>
      <p:sp>
        <p:nvSpPr>
          <p:cNvPr id="155" name="CustomShape 3"/>
          <p:cNvSpPr/>
          <p:nvPr/>
        </p:nvSpPr>
        <p:spPr>
          <a:xfrm>
            <a:off x="1043640" y="1845000"/>
            <a:ext cx="7272360" cy="3672000"/>
          </a:xfrm>
          <a:prstGeom prst="rect">
            <a:avLst/>
          </a:prstGeom>
          <a:ln w="3240">
            <a:solidFill>
              <a:srgbClr val="ffff00"/>
            </a:solidFill>
            <a:round/>
          </a:ln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Monitoramento e fiscalização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 CAIXA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graphicFrame>
        <p:nvGraphicFramePr>
          <p:cNvPr id="157" name="Table 2"/>
          <p:cNvGraphicFramePr/>
          <p:nvPr/>
        </p:nvGraphicFramePr>
        <p:xfrm>
          <a:off x="1049760" y="1845000"/>
          <a:ext cx="7288200" cy="3466080"/>
        </p:xfrm>
        <a:graphic>
          <a:graphicData uri="http://schemas.openxmlformats.org/drawingml/2006/table">
            <a:tbl>
              <a:tblPr/>
              <a:tblGrid>
                <a:gridCol w="2441880"/>
                <a:gridCol w="484632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9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27950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espaços públicos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 Estados/ parceiros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Repassar gradualmente os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recursos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para projetos e obras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Efetuar monitoramento programado pelo PAC, nas obras sob sua responsabilidade (aprox. 4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visitas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por obra, a 40%, 60%, 80% e 100% da evolução)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Analisar prestações de contas parciais e finais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8" name="CustomShape 3"/>
          <p:cNvSpPr/>
          <p:nvPr/>
        </p:nvSpPr>
        <p:spPr>
          <a:xfrm>
            <a:off x="1043640" y="1845000"/>
            <a:ext cx="7272360" cy="3096000"/>
          </a:xfrm>
          <a:prstGeom prst="rect">
            <a:avLst/>
          </a:prstGeom>
          <a:ln w="3240">
            <a:solidFill>
              <a:srgbClr val="808080"/>
            </a:solidFill>
            <a:round/>
          </a:ln>
        </p:spPr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Supervisão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das Superintendências</a:t>
            </a:r>
            <a:endParaRPr/>
          </a:p>
        </p:txBody>
      </p:sp>
      <p:graphicFrame>
        <p:nvGraphicFramePr>
          <p:cNvPr id="160" name="Table 2"/>
          <p:cNvGraphicFramePr/>
          <p:nvPr/>
        </p:nvGraphicFramePr>
        <p:xfrm>
          <a:off x="1043640" y="1933920"/>
          <a:ext cx="7272360" cy="4014720"/>
        </p:xfrm>
        <a:graphic>
          <a:graphicData uri="http://schemas.openxmlformats.org/drawingml/2006/table">
            <a:tbl>
              <a:tblPr/>
              <a:tblGrid>
                <a:gridCol w="1872000"/>
                <a:gridCol w="54003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10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33652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edificações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por Municípios/ Estados/ parceiros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orientar a elaboração dos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“projetos básicos” (“Termos de Referência”) para contratação dos 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orientar a elaboração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orçamentos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de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 projetos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 obras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orientar a elaboração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projetos,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no que tange à preservação e salvaguarda do Patrimônio Cultural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orientar a elaboração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Termos de Compromisso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Planos de Trabalho,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para posterior assinatura pela Presidenta do IPHAN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1" name="CustomShape 3"/>
          <p:cNvSpPr/>
          <p:nvPr/>
        </p:nvSpPr>
        <p:spPr>
          <a:xfrm>
            <a:off x="1043640" y="1959480"/>
            <a:ext cx="7272360" cy="4032000"/>
          </a:xfrm>
          <a:prstGeom prst="rect">
            <a:avLst/>
          </a:prstGeom>
          <a:ln w="3240">
            <a:solidFill>
              <a:srgbClr val="00b050"/>
            </a:solidFill>
            <a:round/>
          </a:ln>
        </p:spPr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Supervisão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 </a:t>
            </a:r>
            <a:r>
              <a:rPr b="1" lang="pt-BR" sz="2400">
                <a:solidFill>
                  <a:srgbClr val="000000"/>
                </a:solidFill>
                <a:latin typeface="Trebuchet MS"/>
              </a:rPr>
              <a:t>Diretoria PAC CH e da CAIXA</a:t>
            </a:r>
            <a:endParaRPr/>
          </a:p>
        </p:txBody>
      </p:sp>
      <p:graphicFrame>
        <p:nvGraphicFramePr>
          <p:cNvPr id="163" name="Table 2"/>
          <p:cNvGraphicFramePr/>
          <p:nvPr/>
        </p:nvGraphicFramePr>
        <p:xfrm>
          <a:off x="1043640" y="1917000"/>
          <a:ext cx="7272360" cy="3905280"/>
        </p:xfrm>
        <a:graphic>
          <a:graphicData uri="http://schemas.openxmlformats.org/drawingml/2006/table">
            <a:tbl>
              <a:tblPr/>
              <a:tblGrid>
                <a:gridCol w="3384360"/>
                <a:gridCol w="388800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11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18025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Resp. </a:t>
                      </a:r>
                      <a:r>
                        <a:rPr b="1" lang="pt-BR">
                          <a:solidFill>
                            <a:srgbClr val="000000"/>
                          </a:solidFill>
                          <a:latin typeface="Trebuchet MS"/>
                        </a:rPr>
                        <a:t>Diretoria do PAC CH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pelo IPHAN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em edificações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 Estados/ parceiros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Verificar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“projetos básicos” (“Termos de Referência”) para contratação dos 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respectivos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orçamentos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orientar a elaboração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Termos de Compromisso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Planos de Trabalho, verificando-os e aprovando-os,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para posterior assinatura (pela Presidenta do IPHAN ou pela CAIXA, conforme o caso)</a:t>
                      </a:r>
                      <a:endParaRPr/>
                    </a:p>
                  </a:txBody>
                  <a:tcPr/>
                </a:tc>
              </a:tr>
              <a:tr h="1471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Resp. </a:t>
                      </a:r>
                      <a:r>
                        <a:rPr b="1" lang="pt-BR">
                          <a:solidFill>
                            <a:srgbClr val="000000"/>
                          </a:solidFill>
                          <a:latin typeface="Trebuchet MS"/>
                        </a:rPr>
                        <a:t>CAIXA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: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espaços públicos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 Estados/ parceiros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4" name="CustomShape 3"/>
          <p:cNvSpPr/>
          <p:nvPr/>
        </p:nvSpPr>
        <p:spPr>
          <a:xfrm>
            <a:off x="1043640" y="1917000"/>
            <a:ext cx="7272360" cy="3888000"/>
          </a:xfrm>
          <a:prstGeom prst="rect">
            <a:avLst/>
          </a:prstGeom>
          <a:ln w="3240">
            <a:solidFill>
              <a:srgbClr val="eda5c9"/>
            </a:solidFill>
            <a:round/>
          </a:ln>
        </p:spPr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60720" y="1196640"/>
            <a:ext cx="6638400" cy="4933440"/>
          </a:xfrm>
          <a:prstGeom prst="rect">
            <a:avLst/>
          </a:prstGeom>
        </p:spPr>
      </p:pic>
      <p:pic>
        <p:nvPicPr>
          <p:cNvPr descr="" id="16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969120"/>
            <a:ext cx="1676160" cy="1437840"/>
          </a:xfrm>
          <a:prstGeom prst="rect">
            <a:avLst/>
          </a:prstGeom>
        </p:spPr>
      </p:pic>
      <p:sp>
        <p:nvSpPr>
          <p:cNvPr id="167" name="CustomShape 1"/>
          <p:cNvSpPr/>
          <p:nvPr/>
        </p:nvSpPr>
        <p:spPr>
          <a:xfrm>
            <a:off x="3636000" y="3285000"/>
            <a:ext cx="1872000" cy="107964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  <p:sp>
        <p:nvSpPr>
          <p:cNvPr id="168" name="CustomShape 2"/>
          <p:cNvSpPr/>
          <p:nvPr/>
        </p:nvSpPr>
        <p:spPr>
          <a:xfrm>
            <a:off x="467640" y="397440"/>
            <a:ext cx="8496720" cy="571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Obras em Edifícios de Uso Público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Fluxograma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95640" y="1124640"/>
            <a:ext cx="8280720" cy="8827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230760" y="269640"/>
            <a:ext cx="8229240" cy="114264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Programação</a:t>
            </a:r>
            <a:endParaRPr/>
          </a:p>
        </p:txBody>
      </p:sp>
      <p:graphicFrame>
        <p:nvGraphicFramePr>
          <p:cNvPr id="94" name="Table 3"/>
          <p:cNvGraphicFramePr/>
          <p:nvPr/>
        </p:nvGraphicFramePr>
        <p:xfrm>
          <a:off x="755640" y="1484640"/>
          <a:ext cx="7776360" cy="4775760"/>
        </p:xfrm>
        <a:graphic>
          <a:graphicData uri="http://schemas.openxmlformats.org/drawingml/2006/table">
            <a:tbl>
              <a:tblPr/>
              <a:tblGrid>
                <a:gridCol w="1152000"/>
                <a:gridCol w="1728000"/>
                <a:gridCol w="2448000"/>
                <a:gridCol w="2448360"/>
              </a:tblGrid>
              <a:tr h="18288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SEGUNDA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TERÇA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QUARTA</a:t>
                      </a:r>
                      <a:endParaRPr/>
                    </a:p>
                  </a:txBody>
                  <a:tcPr/>
                </a:tc>
              </a:tr>
              <a:tr h="80712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9h00-10h30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DEVERES E DIREITOS DOS SERVIDORES (Heliomar)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Aspectos administrativos da execução (Paulo Rogério Campos)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SIG IPHAN (David Melo)</a:t>
                      </a:r>
                      <a:endParaRPr/>
                    </a:p>
                  </a:txBody>
                  <a:tcPr/>
                </a:tc>
              </a:tr>
              <a:tr h="22680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10h30-11h00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Intervalo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Intervalo</a:t>
                      </a:r>
                      <a:endParaRPr/>
                    </a:p>
                  </a:txBody>
                  <a:tcPr/>
                </a:tc>
              </a:tr>
              <a:tr h="98964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11h00-12:30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LEGISLAÇÃO ESPECÍFICA DO IPHAN (Heliomar)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Acessibilidade e patrimônio cultural (Marco Aurélio Máximo)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Encerramento (Márcio Vale/ SEPAC/ MPOG e Jurema Machado/ Presidenta do IPHAN)</a:t>
                      </a:r>
                      <a:endParaRPr/>
                    </a:p>
                  </a:txBody>
                  <a:tcPr/>
                </a:tc>
              </a:tr>
              <a:tr h="22680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12:30-14h00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Almoço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Encerramento</a:t>
                      </a:r>
                      <a:endParaRPr/>
                    </a:p>
                  </a:txBody>
                  <a:tcPr/>
                </a:tc>
              </a:tr>
              <a:tr h="105732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14h00-15h30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ABERTURA (Jurema)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PAC CH: Antecedentes e desafios (Robson Almeida)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Contratação de projetos e obras; atribuições dos atores envolvidos (Maurício Goulart)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22680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15h30-16h00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Intervalo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Intervalo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058400"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200">
                          <a:solidFill>
                            <a:srgbClr val="ffffff"/>
                          </a:solidFill>
                          <a:latin typeface="Arial"/>
                        </a:rPr>
                        <a:t>16h00-18h00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808080"/>
                          </a:solidFill>
                          <a:latin typeface="Arial"/>
                        </a:rPr>
                        <a:t>IPHAN: ESTRUTURA (Diretores)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Contratação de projetos e obras; atribuições dos atores envolvidos (Maurício Goulart)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Análise técnica de projetos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(David Melo)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56520" rIns="56520" tIns="0"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5" name="CustomShape 4"/>
          <p:cNvSpPr/>
          <p:nvPr/>
        </p:nvSpPr>
        <p:spPr>
          <a:xfrm>
            <a:off x="166320" y="1055160"/>
            <a:ext cx="8951400" cy="609840"/>
          </a:xfrm>
          <a:prstGeom prst="rect">
            <a:avLst/>
          </a:prstGeom>
        </p:spPr>
        <p:txBody>
          <a:bodyPr anchor="ctr" wrap="none"/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  <a:ea typeface="Calibri"/>
              </a:rPr>
              <a:t>CAPACITAÇÃO PARA ARQUITETOS, ENGENHEIROS CIVIS E TÉCNICOS EM EDIFICAÇÕES (PAC-CH)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1979640" y="1052640"/>
            <a:ext cx="6648120" cy="5152680"/>
          </a:xfrm>
          <a:prstGeom prst="rect">
            <a:avLst/>
          </a:prstGeom>
        </p:spPr>
      </p:pic>
      <p:pic>
        <p:nvPicPr>
          <p:cNvPr descr="" id="170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969120"/>
            <a:ext cx="1676160" cy="1437840"/>
          </a:xfrm>
          <a:prstGeom prst="rect">
            <a:avLst/>
          </a:prstGeom>
        </p:spPr>
      </p:pic>
      <p:sp>
        <p:nvSpPr>
          <p:cNvPr id="171" name="CustomShape 1"/>
          <p:cNvSpPr/>
          <p:nvPr/>
        </p:nvSpPr>
        <p:spPr>
          <a:xfrm>
            <a:off x="3996000" y="969120"/>
            <a:ext cx="2016000" cy="80352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  <p:sp>
        <p:nvSpPr>
          <p:cNvPr id="172" name="CustomShape 2"/>
          <p:cNvSpPr/>
          <p:nvPr/>
        </p:nvSpPr>
        <p:spPr>
          <a:xfrm>
            <a:off x="1639800" y="2997000"/>
            <a:ext cx="2016000" cy="93564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  <p:sp>
        <p:nvSpPr>
          <p:cNvPr id="173" name="CustomShape 3"/>
          <p:cNvSpPr/>
          <p:nvPr/>
        </p:nvSpPr>
        <p:spPr>
          <a:xfrm>
            <a:off x="4068000" y="3789000"/>
            <a:ext cx="1872000" cy="93564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  <p:sp>
        <p:nvSpPr>
          <p:cNvPr id="174" name="CustomShape 4"/>
          <p:cNvSpPr/>
          <p:nvPr/>
        </p:nvSpPr>
        <p:spPr>
          <a:xfrm>
            <a:off x="467640" y="397440"/>
            <a:ext cx="8496720" cy="571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Obras em Edifícios de Uso Público</a:t>
            </a:r>
            <a:endParaRPr/>
          </a:p>
        </p:txBody>
      </p:sp>
      <p:sp>
        <p:nvSpPr>
          <p:cNvPr id="175" name="CustomShape 5"/>
          <p:cNvSpPr/>
          <p:nvPr/>
        </p:nvSpPr>
        <p:spPr>
          <a:xfrm>
            <a:off x="6444360" y="1140120"/>
            <a:ext cx="1367640" cy="45540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Doc do certame + analisa licitação:  aplicar a projeto no que couber</a:t>
            </a:r>
            <a:endParaRPr/>
          </a:p>
        </p:txBody>
      </p:sp>
      <p:sp>
        <p:nvSpPr>
          <p:cNvPr id="176" name="CustomShape 6"/>
          <p:cNvSpPr/>
          <p:nvPr/>
        </p:nvSpPr>
        <p:spPr>
          <a:xfrm>
            <a:off x="179640" y="3267000"/>
            <a:ext cx="1223640" cy="33372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Depósito em parcelas, e não sob bloqueio</a:t>
            </a:r>
            <a:endParaRPr/>
          </a:p>
        </p:txBody>
      </p:sp>
      <p:sp>
        <p:nvSpPr>
          <p:cNvPr id="177" name="CustomShape 7"/>
          <p:cNvSpPr/>
          <p:nvPr/>
        </p:nvSpPr>
        <p:spPr>
          <a:xfrm>
            <a:off x="3499560" y="5460120"/>
            <a:ext cx="1000080" cy="45540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descentralização/ repasse, e não desbloqueio</a:t>
            </a:r>
            <a:endParaRPr/>
          </a:p>
        </p:txBody>
      </p:sp>
      <p:sp>
        <p:nvSpPr>
          <p:cNvPr id="178" name="CustomShape 8"/>
          <p:cNvSpPr/>
          <p:nvPr/>
        </p:nvSpPr>
        <p:spPr>
          <a:xfrm>
            <a:off x="5940000" y="3285000"/>
            <a:ext cx="1367640" cy="33372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Enviar esta doc para Diretoria, via SIG IPHAN</a:t>
            </a:r>
            <a:endParaRPr/>
          </a:p>
        </p:txBody>
      </p:sp>
      <p:sp>
        <p:nvSpPr>
          <p:cNvPr id="179" name="Line 9"/>
          <p:cNvSpPr/>
          <p:nvPr/>
        </p:nvSpPr>
        <p:spPr>
          <a:xfrm>
            <a:off x="1403640" y="3435840"/>
            <a:ext cx="64800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80" name="Line 10"/>
          <p:cNvSpPr/>
          <p:nvPr/>
        </p:nvSpPr>
        <p:spPr>
          <a:xfrm flipH="1">
            <a:off x="5689440" y="4004280"/>
            <a:ext cx="46656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81" name="Line 11"/>
          <p:cNvSpPr/>
          <p:nvPr/>
        </p:nvSpPr>
        <p:spPr>
          <a:xfrm flipH="1" flipV="1">
            <a:off x="3995640" y="5085000"/>
            <a:ext cx="3960" cy="37476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82" name="Line 12"/>
          <p:cNvSpPr/>
          <p:nvPr/>
        </p:nvSpPr>
        <p:spPr>
          <a:xfrm>
            <a:off x="3995640" y="5085000"/>
            <a:ext cx="28800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83" name="Line 13"/>
          <p:cNvSpPr/>
          <p:nvPr/>
        </p:nvSpPr>
        <p:spPr>
          <a:xfrm flipH="1">
            <a:off x="5652000" y="1370880"/>
            <a:ext cx="79200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84" name="Line 14"/>
          <p:cNvSpPr/>
          <p:nvPr/>
        </p:nvSpPr>
        <p:spPr>
          <a:xfrm flipV="1">
            <a:off x="6156000" y="3623400"/>
            <a:ext cx="0" cy="38088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5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042920" y="969120"/>
            <a:ext cx="6481080" cy="5230080"/>
          </a:xfrm>
          <a:prstGeom prst="rect">
            <a:avLst/>
          </a:prstGeom>
        </p:spPr>
      </p:pic>
      <p:pic>
        <p:nvPicPr>
          <p:cNvPr descr="" id="18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4840" y="1052640"/>
            <a:ext cx="1676160" cy="1437840"/>
          </a:xfrm>
          <a:prstGeom prst="rect">
            <a:avLst/>
          </a:prstGeom>
        </p:spPr>
      </p:pic>
      <p:sp>
        <p:nvSpPr>
          <p:cNvPr id="187" name="CustomShape 1"/>
          <p:cNvSpPr/>
          <p:nvPr/>
        </p:nvSpPr>
        <p:spPr>
          <a:xfrm>
            <a:off x="3060000" y="2925000"/>
            <a:ext cx="1872000" cy="71964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  <p:sp>
        <p:nvSpPr>
          <p:cNvPr id="188" name="CustomShape 2"/>
          <p:cNvSpPr/>
          <p:nvPr/>
        </p:nvSpPr>
        <p:spPr>
          <a:xfrm>
            <a:off x="467640" y="397440"/>
            <a:ext cx="8496720" cy="571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Obras em Edifícios de Uso Público</a:t>
            </a:r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467640" y="3741480"/>
            <a:ext cx="935640" cy="45540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Depósito em parcelas, e não desbloqueio</a:t>
            </a:r>
            <a:endParaRPr/>
          </a:p>
        </p:txBody>
      </p:sp>
      <p:sp>
        <p:nvSpPr>
          <p:cNvPr id="190" name="Line 4"/>
          <p:cNvSpPr/>
          <p:nvPr/>
        </p:nvSpPr>
        <p:spPr>
          <a:xfrm flipV="1">
            <a:off x="935280" y="3366360"/>
            <a:ext cx="0" cy="37476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91" name="Line 5"/>
          <p:cNvSpPr/>
          <p:nvPr/>
        </p:nvSpPr>
        <p:spPr>
          <a:xfrm>
            <a:off x="963720" y="3366360"/>
            <a:ext cx="28800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92" name="CustomShape 6"/>
          <p:cNvSpPr/>
          <p:nvPr/>
        </p:nvSpPr>
        <p:spPr>
          <a:xfrm>
            <a:off x="7740360" y="4405680"/>
            <a:ext cx="1000080" cy="45540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descentralização/ repasse, e não desbloqueio</a:t>
            </a:r>
            <a:endParaRPr/>
          </a:p>
        </p:txBody>
      </p:sp>
      <p:sp>
        <p:nvSpPr>
          <p:cNvPr id="193" name="Line 7"/>
          <p:cNvSpPr/>
          <p:nvPr/>
        </p:nvSpPr>
        <p:spPr>
          <a:xfrm flipH="1">
            <a:off x="6948000" y="4637160"/>
            <a:ext cx="78372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  <p:sp>
        <p:nvSpPr>
          <p:cNvPr id="194" name="CustomShape 8"/>
          <p:cNvSpPr/>
          <p:nvPr/>
        </p:nvSpPr>
        <p:spPr>
          <a:xfrm>
            <a:off x="2059560" y="2205000"/>
            <a:ext cx="1000080" cy="45540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descentralização/ repasse, e não desbloqueio</a:t>
            </a:r>
            <a:endParaRPr/>
          </a:p>
        </p:txBody>
      </p:sp>
      <p:sp>
        <p:nvSpPr>
          <p:cNvPr id="195" name="Line 9"/>
          <p:cNvSpPr/>
          <p:nvPr/>
        </p:nvSpPr>
        <p:spPr>
          <a:xfrm>
            <a:off x="3069360" y="2490840"/>
            <a:ext cx="28800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467640" y="397440"/>
            <a:ext cx="8496720" cy="571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Obras em Edifícios de Uso Público</a:t>
            </a:r>
            <a:endParaRPr/>
          </a:p>
        </p:txBody>
      </p:sp>
      <p:pic>
        <p:nvPicPr>
          <p:cNvPr descr="" id="19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38160" y="1095480"/>
            <a:ext cx="5466960" cy="4667040"/>
          </a:xfrm>
          <a:prstGeom prst="rect">
            <a:avLst/>
          </a:prstGeom>
        </p:spPr>
      </p:pic>
      <p:pic>
        <p:nvPicPr>
          <p:cNvPr descr="" id="198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9640" y="1095480"/>
            <a:ext cx="1676160" cy="1437840"/>
          </a:xfrm>
          <a:prstGeom prst="rect">
            <a:avLst/>
          </a:prstGeom>
        </p:spPr>
      </p:pic>
      <p:sp>
        <p:nvSpPr>
          <p:cNvPr id="199" name="CustomShape 2"/>
          <p:cNvSpPr/>
          <p:nvPr/>
        </p:nvSpPr>
        <p:spPr>
          <a:xfrm>
            <a:off x="7240320" y="3944160"/>
            <a:ext cx="1000080" cy="455400"/>
          </a:xfrm>
          <a:prstGeom prst="rect">
            <a:avLst/>
          </a:prstGeom>
          <a:ln cap="rnd">
            <a:solidFill>
              <a:srgbClr val="808080"/>
            </a:solidFill>
            <a:custDash>
              <a:ds d="280000" sp="105000"/>
            </a:custDash>
          </a:ln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800">
                <a:solidFill>
                  <a:srgbClr val="808080"/>
                </a:solidFill>
                <a:latin typeface="Arial"/>
              </a:rPr>
              <a:t>descentralização/ repasse, e não desbloqueio</a:t>
            </a:r>
            <a:endParaRPr/>
          </a:p>
        </p:txBody>
      </p:sp>
      <p:sp>
        <p:nvSpPr>
          <p:cNvPr id="200" name="Line 3"/>
          <p:cNvSpPr/>
          <p:nvPr/>
        </p:nvSpPr>
        <p:spPr>
          <a:xfrm flipH="1">
            <a:off x="6447960" y="4175640"/>
            <a:ext cx="783360" cy="0"/>
          </a:xfrm>
          <a:prstGeom prst="line">
            <a:avLst/>
          </a:prstGeom>
          <a:ln w="9360">
            <a:solidFill>
              <a:srgbClr val="808080"/>
            </a:solidFill>
            <a:custDash>
              <a:ds d="280000" sp="105000"/>
            </a:custDash>
            <a:round/>
          </a:ln>
        </p:spPr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67640" y="346680"/>
            <a:ext cx="2880000" cy="6461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100">
                <a:solidFill>
                  <a:srgbClr val="008080"/>
                </a:solidFill>
                <a:latin typeface="Trebuchet MS"/>
              </a:rPr>
              <a:t>EXPEDIENTE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8080"/>
                </a:solidFill>
                <a:latin typeface="Trebuchet MS"/>
              </a:rPr>
              <a:t>Presidenta da República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Dilma Rousseff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8080"/>
                </a:solidFill>
                <a:latin typeface="Trebuchet MS"/>
              </a:rPr>
              <a:t>Ministra de Estado da Cultura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Marta Suplicy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8080"/>
                </a:solidFill>
                <a:latin typeface="Trebuchet MS"/>
              </a:rPr>
              <a:t>Presidenta do Instituto do Patrimônio Histórico e Artístico Nacional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Jurema de Sousa Machado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8080"/>
                </a:solidFill>
                <a:latin typeface="Trebuchet MS"/>
              </a:rPr>
              <a:t>Diretoria do IPHAN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Andrey Rosenthal Schlee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Célia Maria Corsino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Luiz Philippe Peres Torelly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Marcos José Silva Rêgo</a:t>
            </a:r>
            <a:r>
              <a:rPr lang="pt-BR" sz="1050">
                <a:solidFill>
                  <a:srgbClr val="000000"/>
                </a:solidFill>
                <a:latin typeface="Trebuchet MS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Robson Antônio de Almeida 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8080"/>
                </a:solidFill>
                <a:latin typeface="Trebuchet MS"/>
              </a:rPr>
              <a:t>Diretoria do PAC Cidades Históricas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Robson Antônio de Almeida (diretor) 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David Medeiros Rosa de Melo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Domingos Sávio Afonso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Edimar de Oliveira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Gabriela Santos Brascher Basílio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Janaína Guimarães Barra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Jaqueline Duarte Santos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Marco Aurélio da Silva Máximo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Maria Amélia de Mello Galvão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Marilene Antunes Lopes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Maurício Guimarães Goulart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Melissa Santos Silva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Milena dos Santos Silveira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Nadja Pereira Jucá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Nathália Pessoa de Oliveira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Paulo Rogério Ferreira Campos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Pilar Pinheiro Sanches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Sylvio Carneiro de Farias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Tiago Luís Bellon</a:t>
            </a:r>
            <a:endParaRPr/>
          </a:p>
          <a:p>
            <a:pPr>
              <a:lnSpc>
                <a:spcPct val="100000"/>
              </a:lnSpc>
            </a:pPr>
            <a:r>
              <a:rPr lang="pt-BR" sz="1050">
                <a:solidFill>
                  <a:srgbClr val="000000"/>
                </a:solidFill>
                <a:latin typeface="Trebuchet MS"/>
              </a:rPr>
              <a:t>Veruska Craveiro Moreira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  <p:sp>
        <p:nvSpPr>
          <p:cNvPr id="202" name="CustomShape 2"/>
          <p:cNvSpPr/>
          <p:nvPr/>
        </p:nvSpPr>
        <p:spPr>
          <a:xfrm>
            <a:off x="4644000" y="764640"/>
            <a:ext cx="3456000" cy="4680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OBRIGADO!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Diretoria do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PAC Cidades Históricas | IPHAN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61 2024.6160 | 2024.6165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</a:rPr>
              <a:t>Maurício Goulart</a:t>
            </a:r>
            <a:endParaRPr/>
          </a:p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Trebuchet MS"/>
              </a:rPr>
              <a:t>Arquiteto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61 2024.6152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</a:rPr>
              <a:t>David Melo</a:t>
            </a:r>
            <a:endParaRPr/>
          </a:p>
          <a:p>
            <a:pPr>
              <a:lnSpc>
                <a:spcPct val="100000"/>
              </a:lnSpc>
            </a:pPr>
            <a:r>
              <a:rPr lang="pt-BR" sz="1200">
                <a:solidFill>
                  <a:srgbClr val="000000"/>
                </a:solidFill>
                <a:latin typeface="Trebuchet MS"/>
              </a:rPr>
              <a:t>Arquiteto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61 2024.6164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Material de apoio disponível em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t-BR" sz="1600" u="sng">
                <a:solidFill>
                  <a:srgbClr val="008080"/>
                </a:solidFill>
                <a:latin typeface="Trebuchet MS"/>
              </a:rPr>
              <a:t>PAC 2 Cidades Históricas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90680" y="1341000"/>
            <a:ext cx="4368960" cy="43920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1908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  <a:ea typeface="Calibri"/>
              </a:rPr>
              <a:t>Até a assinatura do Termo de Compromisso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0000"/>
                </a:solidFill>
                <a:latin typeface="Arial"/>
                <a:ea typeface="Calibri"/>
              </a:rPr>
              <a:t>Documentação Técnica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467640" y="397440"/>
            <a:ext cx="8232120" cy="571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Documentação – Obras em Edifícios de Uso Público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CustomShape 3"/>
          <p:cNvSpPr/>
          <p:nvPr/>
        </p:nvSpPr>
        <p:spPr>
          <a:xfrm>
            <a:off x="5148000" y="1341000"/>
            <a:ext cx="3551400" cy="43920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1908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  <a:ea typeface="Calibri"/>
              </a:rPr>
              <a:t>Documentação institucional:</a:t>
            </a:r>
            <a:endParaRPr/>
          </a:p>
          <a:p>
            <a:pPr>
              <a:lnSpc>
                <a:spcPct val="115000"/>
              </a:lnSpc>
            </a:pPr>
            <a:r>
              <a:rPr lang="pt-BR" sz="1600">
                <a:solidFill>
                  <a:srgbClr val="ff0000"/>
                </a:solidFill>
                <a:latin typeface="Trebuchet MS"/>
                <a:ea typeface="Calibri"/>
              </a:rPr>
              <a:t>(só estados/municípios)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descr="" id="20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436000" y="2709000"/>
            <a:ext cx="2447640" cy="647280"/>
          </a:xfrm>
          <a:prstGeom prst="rect">
            <a:avLst/>
          </a:prstGeom>
        </p:spPr>
      </p:pic>
      <p:pic>
        <p:nvPicPr>
          <p:cNvPr descr="" id="20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2330280"/>
            <a:ext cx="2914200" cy="2599920"/>
          </a:xfrm>
          <a:prstGeom prst="rect">
            <a:avLst/>
          </a:prstGeom>
        </p:spPr>
      </p:pic>
      <p:sp>
        <p:nvSpPr>
          <p:cNvPr id="208" name="CustomShape 4"/>
          <p:cNvSpPr/>
          <p:nvPr/>
        </p:nvSpPr>
        <p:spPr>
          <a:xfrm>
            <a:off x="251640" y="1124640"/>
            <a:ext cx="8640720" cy="5112360"/>
          </a:xfrm>
          <a:prstGeom prst="rect">
            <a:avLst/>
          </a:prstGeom>
        </p:spPr>
      </p:sp>
      <p:sp>
        <p:nvSpPr>
          <p:cNvPr id="209" name="CustomShape 5"/>
          <p:cNvSpPr/>
          <p:nvPr/>
        </p:nvSpPr>
        <p:spPr>
          <a:xfrm>
            <a:off x="1547640" y="5140440"/>
            <a:ext cx="3456000" cy="973080"/>
          </a:xfrm>
          <a:prstGeom prst="rect">
            <a:avLst/>
          </a:prstGeom>
          <a:solidFill>
            <a:srgbClr val="ffcc99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Análise de Compatibilidade: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Decreto 7.983 de 08/04/2013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Acordão TCU 2.369 de 31/08/2011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90680" y="1341000"/>
            <a:ext cx="4512960" cy="43920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1908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  <a:ea typeface="Calibri"/>
              </a:rPr>
              <a:t>Após a assinatura do Termo de Compromisso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  <a:ea typeface="Calibri"/>
              </a:rPr>
              <a:t>Documentação da licitação</a:t>
            </a: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467640" y="397440"/>
            <a:ext cx="8232120" cy="571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Documentação – Obras em Edifícios de Uso Público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2" name="CustomShape 3"/>
          <p:cNvSpPr/>
          <p:nvPr/>
        </p:nvSpPr>
        <p:spPr>
          <a:xfrm>
            <a:off x="5148000" y="1341720"/>
            <a:ext cx="3551400" cy="439200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1908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  <a:ea typeface="Calibri"/>
              </a:rPr>
              <a:t>Documentação jurídica: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0000"/>
                </a:solidFill>
                <a:latin typeface="Trebuchet MS"/>
                <a:ea typeface="Calibri"/>
              </a:rPr>
              <a:t>Outros documentos: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descr="" id="21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5364000" y="2322720"/>
            <a:ext cx="2514240" cy="637920"/>
          </a:xfrm>
          <a:prstGeom prst="rect">
            <a:avLst/>
          </a:prstGeom>
        </p:spPr>
      </p:pic>
      <p:pic>
        <p:nvPicPr>
          <p:cNvPr descr="" id="21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827640" y="2337120"/>
            <a:ext cx="3400200" cy="3076200"/>
          </a:xfrm>
          <a:prstGeom prst="rect">
            <a:avLst/>
          </a:prstGeom>
        </p:spPr>
      </p:pic>
      <p:sp>
        <p:nvSpPr>
          <p:cNvPr id="215" name="CustomShape 4"/>
          <p:cNvSpPr/>
          <p:nvPr/>
        </p:nvSpPr>
        <p:spPr>
          <a:xfrm>
            <a:off x="5580000" y="4725000"/>
            <a:ext cx="2880000" cy="820440"/>
          </a:xfrm>
          <a:prstGeom prst="rect">
            <a:avLst/>
          </a:prstGeom>
          <a:solidFill>
            <a:srgbClr val="ffcc99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000000"/>
                </a:solidFill>
                <a:latin typeface="Trebuchet MS"/>
              </a:rPr>
              <a:t>Quando necessário, o IPHAN (PAC CH) poderá solicitar outros documentos</a:t>
            </a:r>
            <a:endParaRPr/>
          </a:p>
        </p:txBody>
      </p:sp>
      <p:pic>
        <p:nvPicPr>
          <p:cNvPr descr="" id="216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73720" y="3588480"/>
            <a:ext cx="2504880" cy="514080"/>
          </a:xfrm>
          <a:prstGeom prst="rect">
            <a:avLst/>
          </a:prstGeom>
        </p:spPr>
      </p:pic>
      <p:sp>
        <p:nvSpPr>
          <p:cNvPr id="217" name="CustomShape 5"/>
          <p:cNvSpPr/>
          <p:nvPr/>
        </p:nvSpPr>
        <p:spPr>
          <a:xfrm>
            <a:off x="323640" y="1052640"/>
            <a:ext cx="8376120" cy="4824000"/>
          </a:xfrm>
          <a:prstGeom prst="rect">
            <a:avLst/>
          </a:prstGeom>
        </p:spPr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450000" y="397440"/>
            <a:ext cx="8082000" cy="571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Documentação – Obras em Edifícios de Uso Público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9" name="CustomShape 2"/>
          <p:cNvSpPr/>
          <p:nvPr/>
        </p:nvSpPr>
        <p:spPr>
          <a:xfrm>
            <a:off x="421200" y="969120"/>
            <a:ext cx="6168960" cy="512388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1908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  <a:ea typeface="Calibri"/>
              </a:rPr>
              <a:t>Para Iniciar a Execução da Obra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  <a:ea typeface="Calibri"/>
              </a:rPr>
              <a:t>Durante a Execução da Obra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descr="" id="22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484640"/>
            <a:ext cx="3285720" cy="1495080"/>
          </a:xfrm>
          <a:prstGeom prst="rect">
            <a:avLst/>
          </a:prstGeom>
        </p:spPr>
      </p:pic>
      <p:pic>
        <p:nvPicPr>
          <p:cNvPr descr="" id="221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3861000"/>
            <a:ext cx="3285720" cy="1476000"/>
          </a:xfrm>
          <a:prstGeom prst="rect">
            <a:avLst/>
          </a:prstGeom>
        </p:spPr>
      </p:pic>
      <p:sp>
        <p:nvSpPr>
          <p:cNvPr id="222" name="CustomShape 3"/>
          <p:cNvSpPr/>
          <p:nvPr/>
        </p:nvSpPr>
        <p:spPr>
          <a:xfrm>
            <a:off x="251640" y="836640"/>
            <a:ext cx="8640720" cy="5328360"/>
          </a:xfrm>
          <a:prstGeom prst="rect">
            <a:avLst/>
          </a:prstGeom>
        </p:spPr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50000" y="397440"/>
            <a:ext cx="8082000" cy="571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Documentação – Obras em Edifícios de Uso Público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421200" y="969120"/>
            <a:ext cx="6168960" cy="5123880"/>
          </a:xfrm>
          <a:prstGeom prst="rect">
            <a:avLst/>
          </a:prstGeom>
          <a:gradFill>
            <a:gsLst>
              <a:gs pos="0">
                <a:srgbClr val="ededed"/>
              </a:gs>
              <a:gs pos="50000">
                <a:srgbClr val="bcbcbc"/>
              </a:gs>
              <a:gs pos="100000">
                <a:srgbClr val="ededed"/>
              </a:gs>
            </a:gsLst>
            <a:lin ang="16200000"/>
          </a:gradFill>
          <a:ln w="19080">
            <a:solidFill>
              <a:srgbClr val="ffffff"/>
            </a:solidFill>
            <a:round/>
          </a:ln>
        </p:spPr>
        <p:txBody>
          <a:bodyPr/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  <a:ea typeface="Calibri"/>
              </a:rPr>
              <a:t>Para Iniciar a Execução da Obra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b="1" lang="pt-BR" sz="1600">
                <a:solidFill>
                  <a:srgbClr val="008080"/>
                </a:solidFill>
                <a:latin typeface="Trebuchet MS"/>
                <a:ea typeface="Calibri"/>
              </a:rPr>
              <a:t>Durante a Execução da Obra</a:t>
            </a: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  <a:p>
            <a:pPr>
              <a:lnSpc>
                <a:spcPct val="115000"/>
              </a:lnSpc>
            </a:pPr>
            <a:endParaRPr/>
          </a:p>
        </p:txBody>
      </p:sp>
      <p:pic>
        <p:nvPicPr>
          <p:cNvPr descr="" id="22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611640" y="1484640"/>
            <a:ext cx="3285720" cy="1495080"/>
          </a:xfrm>
          <a:prstGeom prst="rect">
            <a:avLst/>
          </a:prstGeom>
        </p:spPr>
      </p:pic>
      <p:pic>
        <p:nvPicPr>
          <p:cNvPr descr="" id="22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640" y="3861000"/>
            <a:ext cx="3285720" cy="1476000"/>
          </a:xfrm>
          <a:prstGeom prst="rect">
            <a:avLst/>
          </a:prstGeom>
        </p:spPr>
      </p:pic>
      <p:sp>
        <p:nvSpPr>
          <p:cNvPr id="227" name="CustomShape 3"/>
          <p:cNvSpPr/>
          <p:nvPr/>
        </p:nvSpPr>
        <p:spPr>
          <a:xfrm>
            <a:off x="251640" y="836640"/>
            <a:ext cx="8640720" cy="5328360"/>
          </a:xfrm>
          <a:prstGeom prst="rect">
            <a:avLst/>
          </a:prstGeom>
        </p:spPr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8" name="Table 1"/>
          <p:cNvGraphicFramePr/>
          <p:nvPr/>
        </p:nvGraphicFramePr>
        <p:xfrm>
          <a:off x="611640" y="1628640"/>
          <a:ext cx="7920360" cy="3899880"/>
        </p:xfrm>
        <a:graphic>
          <a:graphicData uri="http://schemas.openxmlformats.org/drawingml/2006/table">
            <a:tbl>
              <a:tblPr/>
              <a:tblGrid>
                <a:gridCol w="2808000"/>
                <a:gridCol w="792000"/>
                <a:gridCol w="792000"/>
                <a:gridCol w="792000"/>
                <a:gridCol w="815760"/>
                <a:gridCol w="1920600"/>
              </a:tblGrid>
              <a:tr h="452520">
                <a:tc>
                  <a:txBody>
                    <a:bodyPr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400">
                          <a:solidFill>
                            <a:srgbClr val="ffffff"/>
                          </a:solidFill>
                          <a:latin typeface="Arial"/>
                        </a:rPr>
                        <a:t>Condições para desbloqueio de recursos e para prestação de contas – 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pt-BR" sz="1400">
                          <a:solidFill>
                            <a:srgbClr val="ffffff"/>
                          </a:solidFill>
                          <a:latin typeface="Arial"/>
                        </a:rPr>
                        <a:t>obras físicas</a:t>
                      </a:r>
                      <a:endParaRPr/>
                    </a:p>
                  </a:txBody>
                  <a:tcPr/>
                </a:tc>
              </a:tr>
              <a:tr h="686160"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Limites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Parcelas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Prestação de contas de obras físicas</a:t>
                      </a:r>
                      <a:endParaRPr/>
                    </a:p>
                  </a:txBody>
                  <a:tcPr/>
                </a:tc>
              </a:tr>
              <a:tr h="218520"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1ª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2ª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3ª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4ª</a:t>
                      </a:r>
                      <a:endParaRPr/>
                    </a:p>
                  </a:txBody>
                  <a:tcPr/>
                </a:tc>
                <a:tc>
                  <a:txBody>
                    <a:bodyPr bIns="0" lIns="68400" rIns="68400" tIns="0" wrap="none"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/>
                    </a:p>
                  </a:txBody>
                  <a:tcPr/>
                </a:tc>
              </a:tr>
              <a:tr h="1154160"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Arial"/>
                        </a:rPr>
                        <a:t>% máximo </a:t>
                      </a: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de desbloqueio a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liberar em cada parcela, antes da aferição pela SE/IPHAN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40%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20%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100% até 60 dias após o último desembolso referente a obras físicas.*</a:t>
                      </a:r>
                      <a:endParaRPr/>
                    </a:p>
                  </a:txBody>
                  <a:tcPr/>
                </a:tc>
              </a:tr>
              <a:tr h="1388520"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ff0000"/>
                          </a:solidFill>
                          <a:latin typeface="Arial"/>
                        </a:rPr>
                        <a:t>% mínimo</a:t>
                      </a: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 acumulado de</a:t>
                      </a:r>
                      <a:endParaRPr/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prestação de contas das parcelas anteriores efetuadas, condicionando a liberação da parcela indicada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50%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  <a:endParaRPr/>
                    </a:p>
                  </a:txBody>
                  <a:tcPr/>
                </a:tc>
                <a:tc>
                  <a:txBody>
                    <a:bodyPr anchor="ctr" bIns="0" lIns="68400" rIns="68400" tIns="0" wrap="none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90%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9" name="CustomShape 2"/>
          <p:cNvSpPr/>
          <p:nvPr/>
        </p:nvSpPr>
        <p:spPr>
          <a:xfrm>
            <a:off x="1043640" y="397440"/>
            <a:ext cx="6984360" cy="57132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Desbloqueio de Recursos X Prestação de Contas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251640" y="836640"/>
            <a:ext cx="8640720" cy="5328360"/>
          </a:xfrm>
          <a:prstGeom prst="rect">
            <a:avLst/>
          </a:prstGeom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755640" y="476640"/>
            <a:ext cx="5507640" cy="913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>
                <a:solidFill>
                  <a:srgbClr val="008080"/>
                </a:solidFill>
                <a:latin typeface="Trebuchet MS"/>
              </a:rPr>
              <a:t>Áreas de Atuação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lain"/>
            </a:pPr>
            <a:r>
              <a:rPr lang="pt-BR">
                <a:solidFill>
                  <a:srgbClr val="000000"/>
                </a:solidFill>
                <a:latin typeface="Trebuchet MS"/>
              </a:rPr>
              <a:t>  </a:t>
            </a:r>
            <a:r>
              <a:rPr lang="pt-BR">
                <a:solidFill>
                  <a:srgbClr val="000000"/>
                </a:solidFill>
                <a:latin typeface="Trebuchet MS"/>
              </a:rPr>
              <a:t>Recuperação de </a:t>
            </a:r>
            <a:r>
              <a:rPr lang="pt-BR">
                <a:solidFill>
                  <a:srgbClr val="ff0000"/>
                </a:solidFill>
                <a:latin typeface="Trebuchet MS"/>
              </a:rPr>
              <a:t>Espaços Públicos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     </a:t>
            </a:r>
            <a:r>
              <a:rPr lang="pt-BR">
                <a:solidFill>
                  <a:srgbClr val="000000"/>
                </a:solidFill>
                <a:latin typeface="Trebuchet MS"/>
              </a:rPr>
              <a:t>(projetos, obras e equipamentos urbanos)</a:t>
            </a:r>
            <a:endParaRPr/>
          </a:p>
        </p:txBody>
      </p:sp>
      <p:pic>
        <p:nvPicPr>
          <p:cNvPr descr="" id="97" name="Imagem 7"/>
          <p:cNvPicPr/>
          <p:nvPr/>
        </p:nvPicPr>
        <p:blipFill>
          <a:blip r:embed="rId1"/>
          <a:stretch>
            <a:fillRect/>
          </a:stretch>
        </p:blipFill>
        <p:spPr>
          <a:xfrm>
            <a:off x="1073880" y="1556640"/>
            <a:ext cx="4871520" cy="1602360"/>
          </a:xfrm>
          <a:prstGeom prst="rect">
            <a:avLst/>
          </a:prstGeom>
        </p:spPr>
      </p:pic>
      <p:pic>
        <p:nvPicPr>
          <p:cNvPr descr="" id="98" name="Imagem 11"/>
          <p:cNvPicPr/>
          <p:nvPr/>
        </p:nvPicPr>
        <p:blipFill>
          <a:blip r:embed="rId2"/>
          <a:stretch>
            <a:fillRect/>
          </a:stretch>
        </p:blipFill>
        <p:spPr>
          <a:xfrm>
            <a:off x="6630480" y="2047320"/>
            <a:ext cx="2296440" cy="1719720"/>
          </a:xfrm>
          <a:prstGeom prst="rect">
            <a:avLst/>
          </a:prstGeom>
        </p:spPr>
      </p:pic>
      <p:pic>
        <p:nvPicPr>
          <p:cNvPr descr="" id="99" name="Imagem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011920" y="3921480"/>
            <a:ext cx="3915000" cy="1830960"/>
          </a:xfrm>
          <a:prstGeom prst="rect">
            <a:avLst/>
          </a:prstGeom>
        </p:spPr>
      </p:pic>
      <p:pic>
        <p:nvPicPr>
          <p:cNvPr descr="" id="100" name="Imagem 1"/>
          <p:cNvPicPr/>
          <p:nvPr/>
        </p:nvPicPr>
        <p:blipFill>
          <a:blip r:embed="rId4"/>
          <a:stretch>
            <a:fillRect/>
          </a:stretch>
        </p:blipFill>
        <p:spPr>
          <a:xfrm>
            <a:off x="323640" y="3434040"/>
            <a:ext cx="4536000" cy="23184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755640" y="476640"/>
            <a:ext cx="7920360" cy="1187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pt-BR">
                <a:solidFill>
                  <a:srgbClr val="008080"/>
                </a:solidFill>
                <a:latin typeface="Trebuchet MS"/>
              </a:rPr>
              <a:t>Áreas de Atuação 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lain"/>
            </a:pPr>
            <a:r>
              <a:rPr lang="pt-BR">
                <a:solidFill>
                  <a:srgbClr val="000000"/>
                </a:solidFill>
                <a:latin typeface="Trebuchet MS"/>
              </a:rPr>
              <a:t>Recuperação de </a:t>
            </a:r>
            <a:r>
              <a:rPr lang="pt-BR">
                <a:solidFill>
                  <a:srgbClr val="ff0000"/>
                </a:solidFill>
                <a:latin typeface="Trebuchet MS"/>
              </a:rPr>
              <a:t>Edificações de Uso Público</a:t>
            </a:r>
            <a:endParaRPr/>
          </a:p>
          <a:p>
            <a:pPr>
              <a:lnSpc>
                <a:spcPct val="100000"/>
              </a:lnSpc>
            </a:pPr>
            <a:r>
              <a:rPr lang="pt-BR">
                <a:solidFill>
                  <a:srgbClr val="ff0000"/>
                </a:solidFill>
                <a:latin typeface="Trebuchet MS"/>
              </a:rPr>
              <a:t>     </a:t>
            </a:r>
            <a:r>
              <a:rPr lang="pt-BR">
                <a:solidFill>
                  <a:srgbClr val="000000"/>
                </a:solidFill>
                <a:latin typeface="Trebuchet MS"/>
              </a:rPr>
              <a:t>(projetos, obras, equipamentos e elementos artísticos)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02" name="Imagem 3"/>
          <p:cNvPicPr/>
          <p:nvPr/>
        </p:nvPicPr>
        <p:blipFill>
          <a:blip r:embed="rId1"/>
          <a:stretch>
            <a:fillRect/>
          </a:stretch>
        </p:blipFill>
        <p:spPr>
          <a:xfrm>
            <a:off x="2771640" y="4495320"/>
            <a:ext cx="3600000" cy="1597680"/>
          </a:xfrm>
          <a:prstGeom prst="rect">
            <a:avLst/>
          </a:prstGeom>
        </p:spPr>
      </p:pic>
      <p:pic>
        <p:nvPicPr>
          <p:cNvPr descr="" id="103" name="Imagem 5"/>
          <p:cNvPicPr/>
          <p:nvPr/>
        </p:nvPicPr>
        <p:blipFill>
          <a:blip r:embed="rId2"/>
          <a:stretch>
            <a:fillRect/>
          </a:stretch>
        </p:blipFill>
        <p:spPr>
          <a:xfrm>
            <a:off x="3780000" y="1917000"/>
            <a:ext cx="1844640" cy="2188440"/>
          </a:xfrm>
          <a:prstGeom prst="rect">
            <a:avLst/>
          </a:prstGeom>
        </p:spPr>
      </p:pic>
      <p:pic>
        <p:nvPicPr>
          <p:cNvPr descr="" id="104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1993320" y="1546920"/>
            <a:ext cx="1714320" cy="2285640"/>
          </a:xfrm>
          <a:prstGeom prst="rect">
            <a:avLst/>
          </a:prstGeom>
        </p:spPr>
      </p:pic>
      <p:pic>
        <p:nvPicPr>
          <p:cNvPr descr="" id="105" name="Imagem 7"/>
          <p:cNvPicPr/>
          <p:nvPr/>
        </p:nvPicPr>
        <p:blipFill>
          <a:blip r:embed="rId4"/>
          <a:stretch>
            <a:fillRect/>
          </a:stretch>
        </p:blipFill>
        <p:spPr>
          <a:xfrm>
            <a:off x="6482160" y="4468320"/>
            <a:ext cx="2471040" cy="1657080"/>
          </a:xfrm>
          <a:prstGeom prst="rect">
            <a:avLst/>
          </a:prstGeom>
        </p:spPr>
      </p:pic>
      <p:pic>
        <p:nvPicPr>
          <p:cNvPr descr="" id="106" name="Imagem 9"/>
          <p:cNvPicPr/>
          <p:nvPr/>
        </p:nvPicPr>
        <p:blipFill>
          <a:blip r:embed="rId5"/>
          <a:stretch>
            <a:fillRect/>
          </a:stretch>
        </p:blipFill>
        <p:spPr>
          <a:xfrm>
            <a:off x="5663160" y="1340640"/>
            <a:ext cx="3300840" cy="2974680"/>
          </a:xfrm>
          <a:prstGeom prst="rect">
            <a:avLst/>
          </a:prstGeom>
        </p:spPr>
      </p:pic>
      <p:pic>
        <p:nvPicPr>
          <p:cNvPr descr="" id="107" name="Imagem 10"/>
          <p:cNvPicPr/>
          <p:nvPr/>
        </p:nvPicPr>
        <p:blipFill>
          <a:blip r:embed="rId6"/>
          <a:stretch>
            <a:fillRect/>
          </a:stretch>
        </p:blipFill>
        <p:spPr>
          <a:xfrm>
            <a:off x="249840" y="1546920"/>
            <a:ext cx="1645560" cy="2468160"/>
          </a:xfrm>
          <a:prstGeom prst="rect">
            <a:avLst/>
          </a:prstGeom>
        </p:spPr>
      </p:pic>
      <p:pic>
        <p:nvPicPr>
          <p:cNvPr descr="" id="108" name="Picture 1"/>
          <p:cNvPicPr/>
          <p:nvPr/>
        </p:nvPicPr>
        <p:blipFill>
          <a:blip r:embed="rId7"/>
          <a:stretch>
            <a:fillRect/>
          </a:stretch>
        </p:blipFill>
        <p:spPr>
          <a:xfrm>
            <a:off x="263160" y="4117320"/>
            <a:ext cx="2304720" cy="23047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8080"/>
                </a:solidFill>
                <a:latin typeface="Trebuchet MS"/>
              </a:rPr>
              <a:t>Contratantes e supervisores</a:t>
            </a:r>
            <a:endParaRPr/>
          </a:p>
        </p:txBody>
      </p:sp>
      <p:sp>
        <p:nvSpPr>
          <p:cNvPr id="110" name="CustomShape 2"/>
          <p:cNvSpPr/>
          <p:nvPr/>
        </p:nvSpPr>
        <p:spPr>
          <a:xfrm>
            <a:off x="4284000" y="4997160"/>
            <a:ext cx="3816000" cy="653400"/>
          </a:xfrm>
          <a:prstGeom prst="rect">
            <a:avLst/>
          </a:prstGeom>
          <a:solidFill>
            <a:srgbClr val="9ed3d7"/>
          </a:solidFill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pt-BR" sz="1600">
                <a:solidFill>
                  <a:srgbClr val="333399"/>
                </a:solidFill>
                <a:latin typeface="Trebuchet MS"/>
              </a:rPr>
              <a:t>IPHAN1</a:t>
            </a:r>
            <a:r>
              <a:rPr lang="pt-BR" sz="1600">
                <a:solidFill>
                  <a:srgbClr val="000000"/>
                </a:solidFill>
                <a:latin typeface="Trebuchet MS"/>
              </a:rPr>
              <a:t>: somente Superintendência</a:t>
            </a:r>
            <a:endParaRPr/>
          </a:p>
          <a:p>
            <a:pPr>
              <a:lnSpc>
                <a:spcPct val="100000"/>
              </a:lnSpc>
            </a:pPr>
            <a:r>
              <a:rPr lang="pt-BR" sz="1600">
                <a:solidFill>
                  <a:srgbClr val="ff0000"/>
                </a:solidFill>
                <a:latin typeface="Trebuchet MS"/>
              </a:rPr>
              <a:t>IPHAN2</a:t>
            </a:r>
            <a:r>
              <a:rPr lang="pt-BR" sz="1600">
                <a:solidFill>
                  <a:srgbClr val="000000"/>
                </a:solidFill>
                <a:latin typeface="Trebuchet MS"/>
              </a:rPr>
              <a:t>: Dir. PAC CH e Superintendência</a:t>
            </a:r>
            <a:endParaRPr/>
          </a:p>
        </p:txBody>
      </p:sp>
      <p:graphicFrame>
        <p:nvGraphicFramePr>
          <p:cNvPr id="111" name="Table 3"/>
          <p:cNvGraphicFramePr/>
          <p:nvPr/>
        </p:nvGraphicFramePr>
        <p:xfrm>
          <a:off x="1007640" y="1549440"/>
          <a:ext cx="7128360" cy="2956320"/>
        </p:xfrm>
        <a:graphic>
          <a:graphicData uri="http://schemas.openxmlformats.org/drawingml/2006/table">
            <a:tbl>
              <a:tblPr/>
              <a:tblGrid>
                <a:gridCol w="2209320"/>
                <a:gridCol w="1650240"/>
                <a:gridCol w="3268800"/>
              </a:tblGrid>
              <a:tr h="8229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Trebuchet MS"/>
                        </a:rPr>
                        <a:t>Contratantes</a:t>
                      </a:r>
                      <a:r>
                        <a:rPr b="1" lang="pt-BR" sz="1600">
                          <a:solidFill>
                            <a:srgbClr val="ffffff"/>
                          </a:solidFill>
                          <a:latin typeface="Trebuchet MS"/>
                        </a:rPr>
                        <a:t>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ffffff"/>
                          </a:solidFill>
                          <a:latin typeface="Trebuchet MS"/>
                        </a:rPr>
                        <a:t>(com responsáveis por aprovação/supervisão)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  <a:latin typeface="Trebuchet MS"/>
                        </a:rPr>
                        <a:t>Recuperação de espaços públicos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ffffff"/>
                          </a:solidFill>
                          <a:latin typeface="Trebuchet MS"/>
                        </a:rPr>
                        <a:t>Recuperação de edifícios</a:t>
                      </a:r>
                      <a:endParaRPr/>
                    </a:p>
                  </a:txBody>
                  <a:tcPr/>
                </a:tc>
              </a:tr>
              <a:tr h="1066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Contratação de 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Município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</a:t>
                      </a:r>
                      <a:r>
                        <a:rPr lang="pt-BR" sz="1600">
                          <a:solidFill>
                            <a:srgbClr val="333399"/>
                          </a:solidFill>
                          <a:latin typeface="Trebuchet MS"/>
                        </a:rPr>
                        <a:t>IPHAN1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município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estado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outros parceiros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</a:txBody>
                  <a:tcPr/>
                </a:tc>
              </a:tr>
              <a:tr h="10670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Contratação de 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Município (com CAIXA e </a:t>
                      </a:r>
                      <a:r>
                        <a:rPr lang="pt-BR" sz="1600">
                          <a:solidFill>
                            <a:srgbClr val="333399"/>
                          </a:solidFill>
                          <a:latin typeface="Trebuchet MS"/>
                        </a:rPr>
                        <a:t>IPHAN1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município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estado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* outros parceiros (com </a:t>
                      </a:r>
                      <a:r>
                        <a:rPr lang="pt-BR" sz="1600">
                          <a:solidFill>
                            <a:srgbClr val="ff0000"/>
                          </a:solidFill>
                          <a:latin typeface="Trebuchet MS"/>
                        </a:rPr>
                        <a:t>IPHAN2</a:t>
                      </a: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)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8080"/>
                </a:solidFill>
                <a:latin typeface="Trebuchet MS"/>
              </a:rPr>
              <a:t>Contratantes e supervisores</a:t>
            </a:r>
            <a:endParaRPr/>
          </a:p>
        </p:txBody>
      </p:sp>
      <p:graphicFrame>
        <p:nvGraphicFramePr>
          <p:cNvPr id="113" name="Table 2"/>
          <p:cNvGraphicFramePr/>
          <p:nvPr/>
        </p:nvGraphicFramePr>
        <p:xfrm>
          <a:off x="1547640" y="1772640"/>
          <a:ext cx="6288120" cy="3337200"/>
        </p:xfrm>
        <a:graphic>
          <a:graphicData uri="http://schemas.openxmlformats.org/drawingml/2006/table">
            <a:tbl>
              <a:tblPr/>
              <a:tblGrid>
                <a:gridCol w="1287000"/>
                <a:gridCol w="965520"/>
                <a:gridCol w="1039680"/>
                <a:gridCol w="965520"/>
                <a:gridCol w="1165680"/>
                <a:gridCol w="864720"/>
              </a:tblGrid>
              <a:tr h="344880">
                <a:tc>
                  <a:txBody>
                    <a:bodyPr wrap="none"/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Participantes </a:t>
                      </a:r>
                      <a:r>
                        <a:rPr b="1" lang="pt-BR" sz="1600">
                          <a:solidFill>
                            <a:srgbClr val="000000"/>
                          </a:solidFill>
                          <a:latin typeface="Calibri"/>
                        </a:rPr>
                        <a:t>→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IPHAN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Município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Estado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CAIXA</a:t>
                      </a:r>
                      <a:endParaRPr/>
                    </a:p>
                  </a:txBody>
                  <a:tcPr/>
                </a:tc>
              </a:tr>
              <a:tr h="8510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70c0"/>
                          </a:solidFill>
                          <a:latin typeface="Trebuchet MS"/>
                        </a:rPr>
                        <a:t>Tipo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70c0"/>
                          </a:solidFill>
                          <a:latin typeface="Trebuchet MS"/>
                        </a:rPr>
                        <a:t>(Executor)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Etapa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Superint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PAC CH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70c0"/>
                          </a:solidFill>
                          <a:latin typeface="Trebuchet MS"/>
                        </a:rPr>
                        <a:t>Espaço público (CAIXA)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70c0"/>
                          </a:solidFill>
                          <a:latin typeface="Trebuchet MS"/>
                        </a:rPr>
                        <a:t>Edificação (IPHAN)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70c0"/>
                          </a:solidFill>
                          <a:latin typeface="Trebuchet MS"/>
                        </a:rPr>
                        <a:t>Edificação (mun./est./parceiro)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808080"/>
                          </a:solidFill>
                          <a:latin typeface="Trebuchet MS"/>
                        </a:rPr>
                        <a:t>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latin typeface="Trebuchet MS"/>
                        </a:rPr>
                        <a:t>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" name="Table 1"/>
          <p:cNvGraphicFramePr/>
          <p:nvPr/>
        </p:nvGraphicFramePr>
        <p:xfrm>
          <a:off x="467640" y="1675800"/>
          <a:ext cx="8280720" cy="3768840"/>
        </p:xfrm>
        <a:graphic>
          <a:graphicData uri="http://schemas.openxmlformats.org/drawingml/2006/table">
            <a:tbl>
              <a:tblPr/>
              <a:tblGrid>
                <a:gridCol w="1008000"/>
                <a:gridCol w="1008000"/>
                <a:gridCol w="792000"/>
                <a:gridCol w="648000"/>
                <a:gridCol w="792000"/>
                <a:gridCol w="432000"/>
                <a:gridCol w="648000"/>
                <a:gridCol w="432000"/>
                <a:gridCol w="792000"/>
                <a:gridCol w="648000"/>
                <a:gridCol w="432000"/>
                <a:gridCol w="648720"/>
              </a:tblGrid>
              <a:tr h="3466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50">
                          <a:solidFill>
                            <a:srgbClr val="000000"/>
                          </a:solidFill>
                          <a:latin typeface="Arial"/>
                        </a:rPr>
                        <a:t>Contratante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Tipo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Etapa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Atividades</a:t>
                      </a:r>
                      <a:endParaRPr/>
                    </a:p>
                  </a:txBody>
                  <a:tcPr/>
                </a:tc>
              </a:tr>
              <a:tr h="346680">
                <a:tc>
                  <a:txBody>
                    <a:bodyPr wrap="none"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ffffff"/>
                          </a:solidFill>
                          <a:latin typeface="Arial"/>
                        </a:rPr>
                        <a:t>Supervisão</a:t>
                      </a:r>
                      <a:endParaRPr/>
                    </a:p>
                  </a:txBody>
                  <a:tcPr/>
                </a:tc>
              </a:tr>
              <a:tr h="5000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Preparação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Análises técnicas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Monitoramento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400">
                          <a:solidFill>
                            <a:srgbClr val="000000"/>
                          </a:solidFill>
                          <a:latin typeface="Arial"/>
                        </a:rPr>
                        <a:t>e fiscalização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SE IPHAN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Edificação e Espaço público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</a:tr>
              <a:tr h="4179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Município/ Estado/ 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Edificação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</a:tr>
              <a:tr h="4179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Espaço público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Projeto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PAC CH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Arial"/>
                        </a:rPr>
                        <a:t>Obra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CAIXA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CAIXA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Parceiro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ffffff"/>
                          </a:solidFill>
                          <a:latin typeface="Arial"/>
                        </a:rPr>
                        <a:t>CAIXA</a:t>
                      </a:r>
                      <a:endParaRPr/>
                    </a:p>
                  </a:txBody>
                  <a:tcPr/>
                </a:tc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1150">
                          <a:solidFill>
                            <a:srgbClr val="000000"/>
                          </a:solidFill>
                          <a:latin typeface="Arial"/>
                        </a:rPr>
                        <a:t>CAIXA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5" name="CustomShape 2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000">
                <a:solidFill>
                  <a:srgbClr val="008080"/>
                </a:solidFill>
                <a:latin typeface="Trebuchet MS"/>
              </a:rPr>
              <a:t>Atividades</a:t>
            </a:r>
            <a:endParaRPr/>
          </a:p>
        </p:txBody>
      </p:sp>
      <p:sp>
        <p:nvSpPr>
          <p:cNvPr id="116" name="CustomShape 3"/>
          <p:cNvSpPr/>
          <p:nvPr/>
        </p:nvSpPr>
        <p:spPr>
          <a:xfrm>
            <a:off x="3305160" y="2985120"/>
            <a:ext cx="575640" cy="72936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sp>
      <p:sp>
        <p:nvSpPr>
          <p:cNvPr id="117" name="CustomShape 4"/>
          <p:cNvSpPr/>
          <p:nvPr/>
        </p:nvSpPr>
        <p:spPr>
          <a:xfrm>
            <a:off x="4739760" y="2955960"/>
            <a:ext cx="392760" cy="2467440"/>
          </a:xfrm>
          <a:prstGeom prst="rect">
            <a:avLst/>
          </a:prstGeom>
          <a:ln w="3240">
            <a:solidFill>
              <a:srgbClr val="92d050"/>
            </a:solidFill>
            <a:round/>
          </a:ln>
        </p:spPr>
      </p:sp>
      <p:sp>
        <p:nvSpPr>
          <p:cNvPr id="118" name="CustomShape 5"/>
          <p:cNvSpPr/>
          <p:nvPr/>
        </p:nvSpPr>
        <p:spPr>
          <a:xfrm>
            <a:off x="5132880" y="3319560"/>
            <a:ext cx="647640" cy="1733760"/>
          </a:xfrm>
          <a:prstGeom prst="rect">
            <a:avLst/>
          </a:prstGeom>
          <a:ln w="3240">
            <a:solidFill>
              <a:srgbClr val="7030a0"/>
            </a:solidFill>
            <a:round/>
          </a:ln>
        </p:spPr>
      </p:sp>
      <p:sp>
        <p:nvSpPr>
          <p:cNvPr id="119" name="CustomShape 6"/>
          <p:cNvSpPr/>
          <p:nvPr/>
        </p:nvSpPr>
        <p:spPr>
          <a:xfrm>
            <a:off x="7675560" y="3778560"/>
            <a:ext cx="411840" cy="812160"/>
          </a:xfrm>
          <a:prstGeom prst="rect">
            <a:avLst/>
          </a:prstGeom>
          <a:ln w="3240">
            <a:solidFill>
              <a:srgbClr val="00b050"/>
            </a:solidFill>
            <a:round/>
          </a:ln>
        </p:spPr>
      </p:sp>
      <p:sp>
        <p:nvSpPr>
          <p:cNvPr id="120" name="CustomShape 7"/>
          <p:cNvSpPr/>
          <p:nvPr/>
        </p:nvSpPr>
        <p:spPr>
          <a:xfrm>
            <a:off x="8136360" y="3325680"/>
            <a:ext cx="575640" cy="1284480"/>
          </a:xfrm>
          <a:prstGeom prst="rect">
            <a:avLst/>
          </a:prstGeom>
          <a:ln w="3240">
            <a:solidFill>
              <a:srgbClr val="eda5c9"/>
            </a:solidFill>
            <a:round/>
          </a:ln>
        </p:spPr>
      </p:sp>
      <p:sp>
        <p:nvSpPr>
          <p:cNvPr id="121" name="CustomShape 8"/>
          <p:cNvSpPr/>
          <p:nvPr/>
        </p:nvSpPr>
        <p:spPr>
          <a:xfrm>
            <a:off x="5818680" y="2955960"/>
            <a:ext cx="392760" cy="2467440"/>
          </a:xfrm>
          <a:prstGeom prst="rect">
            <a:avLst/>
          </a:prstGeom>
          <a:ln w="3240">
            <a:solidFill>
              <a:srgbClr val="ff0000"/>
            </a:solidFill>
            <a:round/>
          </a:ln>
        </p:spPr>
      </p:sp>
      <p:sp>
        <p:nvSpPr>
          <p:cNvPr id="122" name="CustomShape 9"/>
          <p:cNvSpPr/>
          <p:nvPr/>
        </p:nvSpPr>
        <p:spPr>
          <a:xfrm>
            <a:off x="6267240" y="3760560"/>
            <a:ext cx="719640" cy="1659600"/>
          </a:xfrm>
          <a:prstGeom prst="rect">
            <a:avLst/>
          </a:prstGeom>
          <a:ln w="3240">
            <a:solidFill>
              <a:srgbClr val="002060"/>
            </a:solidFill>
            <a:round/>
          </a:ln>
        </p:spPr>
      </p:sp>
      <p:sp>
        <p:nvSpPr>
          <p:cNvPr id="123" name="CustomShape 10"/>
          <p:cNvSpPr/>
          <p:nvPr/>
        </p:nvSpPr>
        <p:spPr>
          <a:xfrm>
            <a:off x="7049520" y="3322440"/>
            <a:ext cx="575640" cy="1284480"/>
          </a:xfrm>
          <a:prstGeom prst="rect">
            <a:avLst/>
          </a:prstGeom>
          <a:ln w="3240">
            <a:solidFill>
              <a:srgbClr val="ffff00"/>
            </a:solidFill>
            <a:round/>
          </a:ln>
        </p:spPr>
      </p:sp>
      <p:pic>
        <p:nvPicPr>
          <p:cNvPr descr="" id="124" name="Imagem 15"/>
          <p:cNvPicPr/>
          <p:nvPr/>
        </p:nvPicPr>
        <p:blipFill>
          <a:blip r:embed="rId1"/>
          <a:stretch>
            <a:fillRect/>
          </a:stretch>
        </p:blipFill>
        <p:spPr>
          <a:xfrm>
            <a:off x="3302280" y="5145120"/>
            <a:ext cx="578160" cy="138960"/>
          </a:xfrm>
          <a:prstGeom prst="rect">
            <a:avLst/>
          </a:prstGeom>
        </p:spPr>
      </p:pic>
      <p:pic>
        <p:nvPicPr>
          <p:cNvPr descr="" id="125" name="Imagem 19"/>
          <p:cNvPicPr/>
          <p:nvPr/>
        </p:nvPicPr>
        <p:blipFill>
          <a:blip r:embed="rId2"/>
          <a:stretch>
            <a:fillRect/>
          </a:stretch>
        </p:blipFill>
        <p:spPr>
          <a:xfrm>
            <a:off x="5167440" y="5148720"/>
            <a:ext cx="578160" cy="138960"/>
          </a:xfrm>
          <a:prstGeom prst="rect">
            <a:avLst/>
          </a:prstGeom>
        </p:spPr>
      </p:pic>
      <p:pic>
        <p:nvPicPr>
          <p:cNvPr descr="" id="126" name="Imagem 20"/>
          <p:cNvPicPr/>
          <p:nvPr/>
        </p:nvPicPr>
        <p:blipFill>
          <a:blip r:embed="rId3"/>
          <a:stretch>
            <a:fillRect/>
          </a:stretch>
        </p:blipFill>
        <p:spPr>
          <a:xfrm>
            <a:off x="7032600" y="5152320"/>
            <a:ext cx="578160" cy="138960"/>
          </a:xfrm>
          <a:prstGeom prst="rect">
            <a:avLst/>
          </a:prstGeom>
        </p:spPr>
      </p:pic>
      <p:pic>
        <p:nvPicPr>
          <p:cNvPr descr="" id="127" name="Imagem 21"/>
          <p:cNvPicPr/>
          <p:nvPr/>
        </p:nvPicPr>
        <p:blipFill>
          <a:blip r:embed="rId4"/>
          <a:stretch>
            <a:fillRect/>
          </a:stretch>
        </p:blipFill>
        <p:spPr>
          <a:xfrm>
            <a:off x="8126640" y="5124240"/>
            <a:ext cx="578160" cy="138960"/>
          </a:xfrm>
          <a:prstGeom prst="rect">
            <a:avLst/>
          </a:prstGeom>
        </p:spPr>
      </p:pic>
      <p:sp>
        <p:nvSpPr>
          <p:cNvPr id="128" name="CustomShape 11"/>
          <p:cNvSpPr/>
          <p:nvPr/>
        </p:nvSpPr>
        <p:spPr>
          <a:xfrm>
            <a:off x="3320280" y="3763440"/>
            <a:ext cx="1352520" cy="1659600"/>
          </a:xfrm>
          <a:prstGeom prst="rect">
            <a:avLst/>
          </a:prstGeom>
          <a:ln w="3240">
            <a:solidFill>
              <a:srgbClr val="ffc000"/>
            </a:solidFill>
            <a:round/>
          </a:ln>
        </p:spPr>
      </p:sp>
      <p:sp>
        <p:nvSpPr>
          <p:cNvPr id="129" name="CustomShape 12"/>
          <p:cNvSpPr/>
          <p:nvPr/>
        </p:nvSpPr>
        <p:spPr>
          <a:xfrm>
            <a:off x="5132880" y="5091840"/>
            <a:ext cx="647640" cy="331560"/>
          </a:xfrm>
          <a:prstGeom prst="rect">
            <a:avLst/>
          </a:prstGeom>
          <a:ln w="3240">
            <a:solidFill>
              <a:srgbClr val="0070c0"/>
            </a:solidFill>
            <a:round/>
          </a:ln>
        </p:spPr>
      </p:sp>
      <p:sp>
        <p:nvSpPr>
          <p:cNvPr id="130" name="CustomShape 13"/>
          <p:cNvSpPr/>
          <p:nvPr/>
        </p:nvSpPr>
        <p:spPr>
          <a:xfrm>
            <a:off x="7049520" y="5091840"/>
            <a:ext cx="575640" cy="331560"/>
          </a:xfrm>
          <a:prstGeom prst="rect">
            <a:avLst/>
          </a:prstGeom>
          <a:ln w="3240">
            <a:solidFill>
              <a:srgbClr val="72bfc5"/>
            </a:solidFill>
            <a:round/>
          </a:ln>
        </p:spPr>
      </p:sp>
      <p:sp>
        <p:nvSpPr>
          <p:cNvPr id="131" name="CustomShape 14"/>
          <p:cNvSpPr/>
          <p:nvPr/>
        </p:nvSpPr>
        <p:spPr>
          <a:xfrm>
            <a:off x="8092080" y="5085360"/>
            <a:ext cx="647640" cy="331560"/>
          </a:xfrm>
          <a:prstGeom prst="rect">
            <a:avLst/>
          </a:prstGeom>
          <a:ln w="3240">
            <a:solidFill>
              <a:srgbClr val="eda5c9"/>
            </a:solidFill>
            <a:round/>
          </a:ln>
        </p:spPr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Preparação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das Superintendências</a:t>
            </a:r>
            <a:endParaRPr/>
          </a:p>
        </p:txBody>
      </p:sp>
      <p:graphicFrame>
        <p:nvGraphicFramePr>
          <p:cNvPr id="133" name="Table 2"/>
          <p:cNvGraphicFramePr/>
          <p:nvPr/>
        </p:nvGraphicFramePr>
        <p:xfrm>
          <a:off x="1043640" y="1880280"/>
          <a:ext cx="7272360" cy="2844360"/>
        </p:xfrm>
        <a:graphic>
          <a:graphicData uri="http://schemas.openxmlformats.org/drawingml/2006/table">
            <a:tbl>
              <a:tblPr/>
              <a:tblGrid>
                <a:gridCol w="2664000"/>
                <a:gridCol w="460836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1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ffffff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94716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pelo IPHAN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Elaborar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“projetos básicos” (“Termos de Referência”)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para contratação dos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 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</a:t>
                      </a:r>
                      <a:endParaRPr/>
                    </a:p>
                  </a:txBody>
                  <a:tcPr/>
                </a:tc>
              </a:tr>
              <a:tr h="1232280">
                <a:tc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Elaborar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orçamentos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, baseados preferencialmente em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tabelas oficiais de referência de preços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ou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publicações especializadas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4" name="CustomShape 3"/>
          <p:cNvSpPr/>
          <p:nvPr/>
        </p:nvSpPr>
        <p:spPr>
          <a:xfrm>
            <a:off x="1043640" y="1874160"/>
            <a:ext cx="7272360" cy="2808000"/>
          </a:xfrm>
          <a:prstGeom prst="rect">
            <a:avLst/>
          </a:prstGeom>
          <a:ln w="3240">
            <a:solidFill>
              <a:srgbClr val="c00000"/>
            </a:solidFill>
            <a:round/>
          </a:ln>
        </p:spPr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539640" y="437400"/>
            <a:ext cx="7776360" cy="1142640"/>
          </a:xfrm>
          <a:prstGeom prst="rect">
            <a:avLst/>
          </a:prstGeom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8080"/>
                </a:solidFill>
                <a:latin typeface="Trebuchet MS"/>
              </a:rPr>
              <a:t>Execução do Programa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Atividade: Preparação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pt-BR" sz="2400">
                <a:solidFill>
                  <a:srgbClr val="000000"/>
                </a:solidFill>
                <a:latin typeface="Trebuchet MS"/>
              </a:rPr>
              <a:t>Atribuições dos </a:t>
            </a:r>
            <a:r>
              <a:rPr b="1" lang="pt-BR" sz="2400">
                <a:solidFill>
                  <a:srgbClr val="000000"/>
                </a:solidFill>
                <a:latin typeface="Trebuchet MS"/>
              </a:rPr>
              <a:t>Municípios/Estados/parceiros</a:t>
            </a:r>
            <a:endParaRPr/>
          </a:p>
        </p:txBody>
      </p:sp>
      <p:graphicFrame>
        <p:nvGraphicFramePr>
          <p:cNvPr id="136" name="Table 2"/>
          <p:cNvGraphicFramePr/>
          <p:nvPr/>
        </p:nvGraphicFramePr>
        <p:xfrm>
          <a:off x="1043640" y="1903320"/>
          <a:ext cx="7272360" cy="3685680"/>
        </p:xfrm>
        <a:graphic>
          <a:graphicData uri="http://schemas.openxmlformats.org/drawingml/2006/table">
            <a:tbl>
              <a:tblPr/>
              <a:tblGrid>
                <a:gridCol w="3384360"/>
                <a:gridCol w="388800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>
                          <a:solidFill>
                            <a:srgbClr val="ffffff"/>
                          </a:solidFill>
                          <a:latin typeface="Arial"/>
                        </a:rPr>
                        <a:t>Quadro 2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3481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Situação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Arial"/>
                        </a:rPr>
                        <a:t>Tarefa</a:t>
                      </a:r>
                      <a:endParaRPr/>
                    </a:p>
                  </a:txBody>
                  <a:tcPr/>
                </a:tc>
              </a:tr>
              <a:tr h="1517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 em edificações e espaços públicos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edificações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por Municípios/Estados/parceiros [orient. </a:t>
                      </a:r>
                      <a:r>
                        <a:rPr b="1" lang="pt-BR">
                          <a:solidFill>
                            <a:srgbClr val="000000"/>
                          </a:solidFill>
                          <a:latin typeface="Trebuchet MS"/>
                        </a:rPr>
                        <a:t>Superintendências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]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Elaborar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“projetos básicos” (“Termos de Referência”)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para contratação dos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projetos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 obras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Elaborar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orçamentos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, baseados preferencialmente em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tabelas oficiais de referência de preços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ou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publicações especializadas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Elaborar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Termos de Compromisso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Planos de Trabalho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, para posterior assinatura</a:t>
                      </a:r>
                      <a:endParaRPr/>
                    </a:p>
                  </a:txBody>
                  <a:tcPr/>
                </a:tc>
              </a:tr>
              <a:tr h="1517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contratação de </a:t>
                      </a:r>
                      <a:r>
                        <a:rPr lang="pt-BR">
                          <a:solidFill>
                            <a:srgbClr val="ff0000"/>
                          </a:solidFill>
                          <a:latin typeface="Trebuchet MS"/>
                        </a:rPr>
                        <a:t>obras em espaços públicos 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(exceto projetos) por Municípios/Estados/parceiros [orient. </a:t>
                      </a:r>
                      <a:r>
                        <a:rPr b="1" lang="pt-BR">
                          <a:solidFill>
                            <a:srgbClr val="000000"/>
                          </a:solidFill>
                          <a:latin typeface="Trebuchet MS"/>
                        </a:rPr>
                        <a:t>CAIXA</a:t>
                      </a:r>
                      <a:r>
                        <a:rPr lang="pt-BR">
                          <a:solidFill>
                            <a:srgbClr val="000000"/>
                          </a:solidFill>
                          <a:latin typeface="Trebuchet MS"/>
                        </a:rPr>
                        <a:t>]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7" name="CustomShape 3"/>
          <p:cNvSpPr/>
          <p:nvPr/>
        </p:nvSpPr>
        <p:spPr>
          <a:xfrm>
            <a:off x="1043640" y="1917000"/>
            <a:ext cx="7272360" cy="3672000"/>
          </a:xfrm>
          <a:prstGeom prst="rect">
            <a:avLst/>
          </a:prstGeom>
          <a:ln w="3240">
            <a:solidFill>
              <a:srgbClr val="ffc000"/>
            </a:solidFill>
            <a:round/>
          </a:ln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